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sldIdLst>
    <p:sldId id="256" r:id="rId5"/>
    <p:sldId id="265" r:id="rId6"/>
    <p:sldId id="266" r:id="rId7"/>
    <p:sldId id="267" r:id="rId8"/>
    <p:sldId id="273" r:id="rId9"/>
    <p:sldId id="276" r:id="rId10"/>
    <p:sldId id="277" r:id="rId11"/>
    <p:sldId id="278" r:id="rId12"/>
    <p:sldId id="279" r:id="rId13"/>
    <p:sldId id="280" r:id="rId14"/>
    <p:sldId id="281" r:id="rId15"/>
    <p:sldId id="282" r:id="rId16"/>
    <p:sldId id="288" r:id="rId17"/>
    <p:sldId id="290" r:id="rId18"/>
    <p:sldId id="286" r:id="rId19"/>
    <p:sldId id="287" r:id="rId20"/>
    <p:sldId id="289" r:id="rId21"/>
    <p:sldId id="284"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1B7A4-83DC-44CE-8281-52783C7F142A}" v="468" dt="2021-02-27T19:46:23.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4" d="100"/>
          <a:sy n="94" d="100"/>
        </p:scale>
        <p:origin x="78" y="5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2T06:10:28.506"/>
    </inkml:context>
    <inkml:brush xml:id="br0">
      <inkml:brushProperty name="width" value="0.025" units="cm"/>
      <inkml:brushProperty name="height" value="0.025" units="cm"/>
    </inkml:brush>
  </inkml:definitions>
  <inkml:trace contextRef="#ctx0" brushRef="#br0">0 56 12544,'31'31'4639,"-13"-24"-3583,0 1-2144,-9-8-1183,0 0-417,-5-8 0,-4-7-544,0-5-192,-4-7 1792,4-4 800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8/18/2021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418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8/18/2021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37592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8/18/2021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783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8/18/2021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6285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8/18/2021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43811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8/18/2021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40635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8/18/2021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24016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8/18/2021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0935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8/18/2021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67990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8/18/2021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3596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8/18/2021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42265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8/18/2021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59460015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79" r:id="rId6"/>
    <p:sldLayoutId id="2147483775" r:id="rId7"/>
    <p:sldLayoutId id="2147483776" r:id="rId8"/>
    <p:sldLayoutId id="2147483777" r:id="rId9"/>
    <p:sldLayoutId id="2147483778" r:id="rId10"/>
    <p:sldLayoutId id="21474837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utenberg.org/files/14725/14725-h/14725-h.htm#Page_38" TargetMode="External"/><Relationship Id="rId2" Type="http://schemas.openxmlformats.org/officeDocument/2006/relationships/hyperlink" Target="https://www.gutenberg.org/files/14725/14725-h/14725-h.htm#Page_35" TargetMode="External"/><Relationship Id="rId1" Type="http://schemas.openxmlformats.org/officeDocument/2006/relationships/slideLayout" Target="../slideLayouts/slideLayout2.xml"/><Relationship Id="rId6" Type="http://schemas.openxmlformats.org/officeDocument/2006/relationships/hyperlink" Target="https://www.filmetrics.com/refractive-index-database/Quartz" TargetMode="External"/><Relationship Id="rId5" Type="http://schemas.openxmlformats.org/officeDocument/2006/relationships/hyperlink" Target="https://www.filmetrics.com/refractive-index-database/SiO2/Fused-Silica-Silica-Silicon-Dioxide-Thermal-Oxide-ThermalOxide" TargetMode="External"/><Relationship Id="rId4" Type="http://schemas.openxmlformats.org/officeDocument/2006/relationships/hyperlink" Target="https://www.britannica.com/science/Snells-la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2" name="Rectangle 1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D3DF0B-0A26-459F-9B15-0C6B0BA5AB8A}"/>
              </a:ext>
            </a:extLst>
          </p:cNvPr>
          <p:cNvPicPr>
            <a:picLocks noChangeAspect="1"/>
          </p:cNvPicPr>
          <p:nvPr/>
        </p:nvPicPr>
        <p:blipFill>
          <a:blip r:embed="rId2">
            <a:extLst>
              <a:ext uri="{28A0092B-C50C-407E-A947-70E740481C1C}">
                <a14:useLocalDpi xmlns:a14="http://schemas.microsoft.com/office/drawing/2010/main" val="0"/>
              </a:ext>
            </a:extLst>
          </a:blip>
          <a:srcRect l="2600" r="2600"/>
          <a:stretch/>
        </p:blipFill>
        <p:spPr>
          <a:xfrm>
            <a:off x="3523488" y="10"/>
            <a:ext cx="8668512" cy="6857990"/>
          </a:xfrm>
          <a:prstGeom prst="rect">
            <a:avLst/>
          </a:prstGeom>
        </p:spPr>
      </p:pic>
      <p:sp>
        <p:nvSpPr>
          <p:cNvPr id="243" name="Rectangle 1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816E4B-703B-4CAF-BAE4-C5E47FD0B677}"/>
              </a:ext>
            </a:extLst>
          </p:cNvPr>
          <p:cNvSpPr>
            <a:spLocks noGrp="1"/>
          </p:cNvSpPr>
          <p:nvPr>
            <p:ph type="ctrTitle"/>
          </p:nvPr>
        </p:nvSpPr>
        <p:spPr>
          <a:xfrm>
            <a:off x="477980" y="1122363"/>
            <a:ext cx="4366975" cy="3204134"/>
          </a:xfrm>
        </p:spPr>
        <p:txBody>
          <a:bodyPr anchor="b">
            <a:normAutofit/>
          </a:bodyPr>
          <a:lstStyle/>
          <a:p>
            <a:r>
              <a:rPr lang="en-US" sz="3000" dirty="0"/>
              <a:t>PHYS&amp; 223 – Engineering Physics III</a:t>
            </a:r>
            <a:br>
              <a:rPr lang="en-US" sz="3000" dirty="0"/>
            </a:br>
            <a:r>
              <a:rPr lang="en-US" sz="3000" dirty="0"/>
              <a:t>Spring 2021</a:t>
            </a:r>
            <a:br>
              <a:rPr lang="en-US" sz="3000" dirty="0"/>
            </a:br>
            <a:br>
              <a:rPr lang="en-US" sz="3000" dirty="0"/>
            </a:br>
            <a:r>
              <a:rPr lang="en-US" sz="3000" dirty="0"/>
              <a:t>Final Presentation – Refractive Indices of Unknown Materials</a:t>
            </a:r>
          </a:p>
        </p:txBody>
      </p:sp>
      <p:sp>
        <p:nvSpPr>
          <p:cNvPr id="3" name="Subtitle 2">
            <a:extLst>
              <a:ext uri="{FF2B5EF4-FFF2-40B4-BE49-F238E27FC236}">
                <a16:creationId xmlns:a16="http://schemas.microsoft.com/office/drawing/2014/main" id="{E8A85ADB-22CC-40F4-8AA2-2C9C4DC3947D}"/>
              </a:ext>
            </a:extLst>
          </p:cNvPr>
          <p:cNvSpPr>
            <a:spLocks noGrp="1"/>
          </p:cNvSpPr>
          <p:nvPr>
            <p:ph type="subTitle" idx="1"/>
          </p:nvPr>
        </p:nvSpPr>
        <p:spPr>
          <a:xfrm>
            <a:off x="477980" y="4872922"/>
            <a:ext cx="5414820" cy="1208141"/>
          </a:xfrm>
        </p:spPr>
        <p:txBody>
          <a:bodyPr>
            <a:normAutofit fontScale="92500"/>
          </a:bodyPr>
          <a:lstStyle/>
          <a:p>
            <a:pPr>
              <a:lnSpc>
                <a:spcPct val="100000"/>
              </a:lnSpc>
            </a:pPr>
            <a:r>
              <a:rPr lang="en-US" sz="1600" dirty="0"/>
              <a:t>Johnathan Chivington – North Seattle College – BS, Physics</a:t>
            </a:r>
          </a:p>
          <a:p>
            <a:pPr>
              <a:lnSpc>
                <a:spcPct val="100000"/>
              </a:lnSpc>
            </a:pPr>
            <a:r>
              <a:rPr lang="en-US" sz="1600" dirty="0"/>
              <a:t>Sandesh Rai – North Seattle College – BS, CS</a:t>
            </a:r>
          </a:p>
          <a:p>
            <a:pPr>
              <a:lnSpc>
                <a:spcPct val="100000"/>
              </a:lnSpc>
            </a:pPr>
            <a:r>
              <a:rPr lang="en-US" sz="1600" dirty="0" err="1"/>
              <a:t>Vasyl</a:t>
            </a:r>
            <a:r>
              <a:rPr lang="en-US" sz="1600" dirty="0"/>
              <a:t> </a:t>
            </a:r>
            <a:r>
              <a:rPr lang="en-US" sz="1600" dirty="0" err="1"/>
              <a:t>Kepynach</a:t>
            </a:r>
            <a:r>
              <a:rPr lang="en-US" sz="1600" dirty="0"/>
              <a:t> – North Seattle College – BS, CS</a:t>
            </a:r>
          </a:p>
        </p:txBody>
      </p:sp>
      <p:sp>
        <p:nvSpPr>
          <p:cNvPr id="116" name="Rectangle 1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983B1BC2-61D3-48A2-9DA0-C8999E929861}"/>
                  </a:ext>
                </a:extLst>
              </p14:cNvPr>
              <p14:cNvContentPartPr/>
              <p14:nvPr/>
            </p14:nvContentPartPr>
            <p14:xfrm>
              <a:off x="3058240" y="5125480"/>
              <a:ext cx="32400" cy="36720"/>
            </p14:xfrm>
          </p:contentPart>
        </mc:Choice>
        <mc:Fallback xmlns="">
          <p:pic>
            <p:nvPicPr>
              <p:cNvPr id="17" name="Ink 16">
                <a:extLst>
                  <a:ext uri="{FF2B5EF4-FFF2-40B4-BE49-F238E27FC236}">
                    <a16:creationId xmlns:a16="http://schemas.microsoft.com/office/drawing/2014/main" id="{983B1BC2-61D3-48A2-9DA0-C8999E929861}"/>
                  </a:ext>
                </a:extLst>
              </p:cNvPr>
              <p:cNvPicPr/>
              <p:nvPr/>
            </p:nvPicPr>
            <p:blipFill>
              <a:blip r:embed="rId8"/>
              <a:stretch>
                <a:fillRect/>
              </a:stretch>
            </p:blipFill>
            <p:spPr>
              <a:xfrm>
                <a:off x="3053920" y="5121160"/>
                <a:ext cx="41040" cy="45360"/>
              </a:xfrm>
              <a:prstGeom prst="rect">
                <a:avLst/>
              </a:prstGeom>
            </p:spPr>
          </p:pic>
        </mc:Fallback>
      </mc:AlternateContent>
    </p:spTree>
    <p:extLst>
      <p:ext uri="{BB962C8B-B14F-4D97-AF65-F5344CB8AC3E}">
        <p14:creationId xmlns:p14="http://schemas.microsoft.com/office/powerpoint/2010/main" val="421553399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838199" y="564211"/>
            <a:ext cx="4571999" cy="1165002"/>
          </a:xfrm>
        </p:spPr>
        <p:txBody>
          <a:bodyPr anchor="b">
            <a:normAutofit/>
          </a:bodyPr>
          <a:lstStyle/>
          <a:p>
            <a:r>
              <a:rPr lang="en-US" sz="3600" dirty="0"/>
              <a:t>Methods – Execution</a:t>
            </a:r>
          </a:p>
        </p:txBody>
      </p:sp>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838199" y="2055327"/>
            <a:ext cx="4571999" cy="3776975"/>
          </a:xfrm>
        </p:spPr>
        <p:txBody>
          <a:bodyPr>
            <a:normAutofit fontScale="92500"/>
          </a:bodyPr>
          <a:lstStyle/>
          <a:p>
            <a:pPr>
              <a:lnSpc>
                <a:spcPct val="100000"/>
              </a:lnSpc>
            </a:pPr>
            <a:r>
              <a:rPr lang="en-US" sz="2400" i="1" dirty="0"/>
              <a:t>Place light source (laser: 650nm ± 10) aligned with incident ray </a:t>
            </a:r>
            <a:r>
              <a:rPr lang="en-US" sz="2400" b="1" i="1" dirty="0"/>
              <a:t>AO</a:t>
            </a:r>
            <a:r>
              <a:rPr lang="en-US" sz="2400" i="1" dirty="0"/>
              <a:t>.</a:t>
            </a:r>
          </a:p>
          <a:p>
            <a:pPr>
              <a:lnSpc>
                <a:spcPct val="100000"/>
              </a:lnSpc>
            </a:pPr>
            <a:r>
              <a:rPr lang="en-US" sz="2400" b="0" i="1" dirty="0"/>
              <a:t>Mark point of emergence </a:t>
            </a:r>
            <a:r>
              <a:rPr lang="en-US" sz="2400" b="1" i="1" dirty="0"/>
              <a:t>B</a:t>
            </a:r>
            <a:r>
              <a:rPr lang="en-US" sz="2400" b="0" i="1" dirty="0"/>
              <a:t> and point along emergent ray </a:t>
            </a:r>
            <a:r>
              <a:rPr lang="en-US" sz="2400" b="1" i="1" dirty="0"/>
              <a:t>C</a:t>
            </a:r>
            <a:r>
              <a:rPr lang="en-US" sz="2400" b="0" i="1" dirty="0"/>
              <a:t>.</a:t>
            </a:r>
          </a:p>
          <a:p>
            <a:pPr>
              <a:lnSpc>
                <a:spcPct val="100000"/>
              </a:lnSpc>
            </a:pPr>
            <a:r>
              <a:rPr lang="en-US" sz="2400" i="1" dirty="0"/>
              <a:t>R</a:t>
            </a:r>
            <a:r>
              <a:rPr lang="en-US" sz="2400" b="0" i="1" dirty="0"/>
              <a:t>emove block trace emergent ray </a:t>
            </a:r>
            <a:r>
              <a:rPr lang="en-US" sz="2400" b="1" i="1" dirty="0"/>
              <a:t>BC</a:t>
            </a:r>
            <a:r>
              <a:rPr lang="en-US" sz="2400" b="0" i="1" dirty="0"/>
              <a:t>.</a:t>
            </a:r>
          </a:p>
          <a:p>
            <a:pPr marL="0" marR="0" lvl="0" indent="0" algn="ctr" defTabSz="914400" rtl="0" eaLnBrk="1" fontAlgn="auto" latinLnBrk="0" hangingPunct="1">
              <a:lnSpc>
                <a:spcPct val="100000"/>
              </a:lnSpc>
              <a:spcBef>
                <a:spcPts val="1800"/>
              </a:spcBef>
              <a:buClrTx/>
              <a:buSzTx/>
              <a:buFont typeface="Arial" panose="020B0604020202020204" pitchFamily="34" charset="0"/>
              <a:buNone/>
              <a:tabLst/>
              <a:defRPr/>
            </a:pPr>
            <a:r>
              <a:rPr kumimoji="0" lang="en-US" sz="1200" b="0" i="1" u="none" strike="noStrike" kern="1200" cap="none" spc="0" normalizeH="0" baseline="0" noProof="0" dirty="0">
                <a:ln>
                  <a:noFill/>
                </a:ln>
                <a:solidFill>
                  <a:srgbClr val="000000"/>
                </a:solidFill>
                <a:effectLst/>
                <a:uLnTx/>
                <a:uFillTx/>
                <a:latin typeface="Avenir Next LT Pro"/>
                <a:ea typeface="+mn-ea"/>
                <a:cs typeface="+mn-cs"/>
              </a:rPr>
              <a:t>*</a:t>
            </a:r>
            <a:r>
              <a:rPr kumimoji="0" lang="en-US" sz="1200" b="1" i="1" u="none" strike="noStrike" kern="1200" cap="none" spc="0" normalizeH="0" baseline="0" noProof="0" dirty="0">
                <a:ln>
                  <a:noFill/>
                </a:ln>
                <a:solidFill>
                  <a:srgbClr val="000000"/>
                </a:solidFill>
                <a:effectLst/>
                <a:uLnTx/>
                <a:uFillTx/>
                <a:latin typeface="Avenir Next LT Pro"/>
                <a:ea typeface="+mn-ea"/>
                <a:cs typeface="+mn-cs"/>
              </a:rPr>
              <a:t>Note:</a:t>
            </a:r>
            <a:r>
              <a:rPr kumimoji="0" lang="en-US" sz="1200" b="0" i="1" u="none" strike="noStrike" kern="1200" cap="none" spc="0" normalizeH="0" baseline="0" noProof="0" dirty="0">
                <a:ln>
                  <a:noFill/>
                </a:ln>
                <a:solidFill>
                  <a:srgbClr val="000000"/>
                </a:solidFill>
                <a:effectLst/>
                <a:uLnTx/>
                <a:uFillTx/>
                <a:latin typeface="Avenir Next LT Pro"/>
                <a:ea typeface="+mn-ea"/>
                <a:cs typeface="+mn-cs"/>
              </a:rPr>
              <a:t> both the top ray pointing to the top-right corner, and the bottom ray pointing to the bottom-left corner are reflective rays of the incident and emergence rays, respectively. These rays are not involved in the calculations we performed.</a:t>
            </a:r>
          </a:p>
          <a:p>
            <a:pPr marL="0" indent="0">
              <a:lnSpc>
                <a:spcPct val="100000"/>
              </a:lnSpc>
              <a:buNone/>
            </a:pPr>
            <a:endParaRPr lang="en-US" sz="2400" i="1" dirty="0"/>
          </a:p>
        </p:txBody>
      </p:sp>
      <p:pic>
        <p:nvPicPr>
          <p:cNvPr id="5" name="Picture 4">
            <a:extLst>
              <a:ext uri="{FF2B5EF4-FFF2-40B4-BE49-F238E27FC236}">
                <a16:creationId xmlns:a16="http://schemas.microsoft.com/office/drawing/2014/main" id="{4F97D0BD-8D9C-42F3-A651-E89D47A241C8}"/>
              </a:ext>
            </a:extLst>
          </p:cNvPr>
          <p:cNvPicPr>
            <a:picLocks noChangeAspect="1"/>
          </p:cNvPicPr>
          <p:nvPr/>
        </p:nvPicPr>
        <p:blipFill>
          <a:blip r:embed="rId2">
            <a:extLst>
              <a:ext uri="{28A0092B-C50C-407E-A947-70E740481C1C}">
                <a14:useLocalDpi xmlns:a14="http://schemas.microsoft.com/office/drawing/2010/main" val="0"/>
              </a:ext>
            </a:extLst>
          </a:blip>
          <a:srcRect l="13404" r="13404"/>
          <a:stretch/>
        </p:blipFill>
        <p:spPr>
          <a:xfrm>
            <a:off x="6190488" y="564211"/>
            <a:ext cx="5157216" cy="5286197"/>
          </a:xfrm>
          <a:prstGeom prst="rect">
            <a:avLst/>
          </a:prstGeom>
        </p:spPr>
      </p:pic>
      <p:sp>
        <p:nvSpPr>
          <p:cNvPr id="12" name="Rectangle 11">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43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838199" y="564211"/>
            <a:ext cx="4571999" cy="1165002"/>
          </a:xfrm>
        </p:spPr>
        <p:txBody>
          <a:bodyPr anchor="b">
            <a:normAutofit/>
          </a:bodyPr>
          <a:lstStyle/>
          <a:p>
            <a:r>
              <a:rPr lang="en-US" sz="3600" dirty="0"/>
              <a:t>Methods – Execution</a:t>
            </a:r>
          </a:p>
        </p:txBody>
      </p:sp>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838199" y="2055327"/>
            <a:ext cx="4571999" cy="3776975"/>
          </a:xfrm>
        </p:spPr>
        <p:txBody>
          <a:bodyPr>
            <a:normAutofit/>
          </a:bodyPr>
          <a:lstStyle/>
          <a:p>
            <a:pPr>
              <a:lnSpc>
                <a:spcPct val="100000"/>
              </a:lnSpc>
            </a:pPr>
            <a:r>
              <a:rPr lang="en-US" sz="2400" i="1" dirty="0"/>
              <a:t>Trace refraction ray </a:t>
            </a:r>
            <a:r>
              <a:rPr lang="en-US" sz="2400" b="1" i="1" dirty="0"/>
              <a:t>OB</a:t>
            </a:r>
            <a:r>
              <a:rPr lang="en-US" sz="2400" i="1" dirty="0"/>
              <a:t> from entry point </a:t>
            </a:r>
            <a:r>
              <a:rPr lang="en-US" sz="2400" b="1" i="1" dirty="0"/>
              <a:t>O</a:t>
            </a:r>
            <a:r>
              <a:rPr lang="en-US" sz="2400" i="1" dirty="0"/>
              <a:t> to emergence point </a:t>
            </a:r>
            <a:r>
              <a:rPr lang="en-US" sz="2400" b="1" i="1" dirty="0"/>
              <a:t>B</a:t>
            </a:r>
            <a:r>
              <a:rPr lang="en-US" sz="2400" i="1" dirty="0"/>
              <a:t>.</a:t>
            </a:r>
          </a:p>
          <a:p>
            <a:pPr>
              <a:lnSpc>
                <a:spcPct val="100000"/>
              </a:lnSpc>
            </a:pPr>
            <a:r>
              <a:rPr lang="en-US" sz="2400" i="1" dirty="0"/>
              <a:t>Measure and note refraction angle (block </a:t>
            </a:r>
            <a:r>
              <a:rPr lang="en-US" sz="2400" b="1" i="1" dirty="0"/>
              <a:t>A</a:t>
            </a:r>
            <a:r>
              <a:rPr lang="en-US" sz="2400" i="1" dirty="0"/>
              <a:t>: 30º; block </a:t>
            </a:r>
            <a:r>
              <a:rPr lang="en-US" sz="2400" b="1" i="1" dirty="0"/>
              <a:t>B</a:t>
            </a:r>
            <a:r>
              <a:rPr lang="en-US" sz="2400" i="1" dirty="0"/>
              <a:t>: 27º)</a:t>
            </a:r>
          </a:p>
          <a:p>
            <a:pPr>
              <a:lnSpc>
                <a:spcPct val="100000"/>
              </a:lnSpc>
            </a:pPr>
            <a:endParaRPr lang="en-US" sz="2400" b="0" i="1" dirty="0"/>
          </a:p>
        </p:txBody>
      </p:sp>
      <p:pic>
        <p:nvPicPr>
          <p:cNvPr id="5" name="Picture 4">
            <a:extLst>
              <a:ext uri="{FF2B5EF4-FFF2-40B4-BE49-F238E27FC236}">
                <a16:creationId xmlns:a16="http://schemas.microsoft.com/office/drawing/2014/main" id="{4F97D0BD-8D9C-42F3-A651-E89D47A241C8}"/>
              </a:ext>
            </a:extLst>
          </p:cNvPr>
          <p:cNvPicPr>
            <a:picLocks noChangeAspect="1"/>
          </p:cNvPicPr>
          <p:nvPr/>
        </p:nvPicPr>
        <p:blipFill>
          <a:blip r:embed="rId2">
            <a:extLst>
              <a:ext uri="{28A0092B-C50C-407E-A947-70E740481C1C}">
                <a14:useLocalDpi xmlns:a14="http://schemas.microsoft.com/office/drawing/2010/main" val="0"/>
              </a:ext>
            </a:extLst>
          </a:blip>
          <a:srcRect t="3486" b="3486"/>
          <a:stretch/>
        </p:blipFill>
        <p:spPr>
          <a:xfrm>
            <a:off x="6190488" y="564211"/>
            <a:ext cx="5157216" cy="5286197"/>
          </a:xfrm>
          <a:prstGeom prst="rect">
            <a:avLst/>
          </a:prstGeom>
        </p:spPr>
      </p:pic>
      <p:sp>
        <p:nvSpPr>
          <p:cNvPr id="12" name="Rectangle 11">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11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4" name="Rectangle 9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Content Placeholder 25">
            <a:extLst>
              <a:ext uri="{FF2B5EF4-FFF2-40B4-BE49-F238E27FC236}">
                <a16:creationId xmlns:a16="http://schemas.microsoft.com/office/drawing/2014/main" id="{3EA15126-909C-46BD-AA9A-2A6C36C9078E}"/>
              </a:ext>
            </a:extLst>
          </p:cNvPr>
          <p:cNvPicPr>
            <a:picLocks noChangeAspect="1"/>
          </p:cNvPicPr>
          <p:nvPr/>
        </p:nvPicPr>
        <p:blipFill>
          <a:blip r:embed="rId2">
            <a:extLst>
              <a:ext uri="{28A0092B-C50C-407E-A947-70E740481C1C}">
                <a14:useLocalDpi xmlns:a14="http://schemas.microsoft.com/office/drawing/2010/main" val="0"/>
              </a:ext>
            </a:extLst>
          </a:blip>
          <a:srcRect t="12137" b="12137"/>
          <a:stretch/>
        </p:blipFill>
        <p:spPr>
          <a:xfrm>
            <a:off x="3523488" y="10"/>
            <a:ext cx="8668512" cy="6857990"/>
          </a:xfrm>
          <a:prstGeom prst="rect">
            <a:avLst/>
          </a:prstGeom>
        </p:spPr>
      </p:pic>
      <p:sp>
        <p:nvSpPr>
          <p:cNvPr id="96" name="Rectangle 95">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Results</a:t>
            </a:r>
          </a:p>
        </p:txBody>
      </p:sp>
      <p:sp>
        <p:nvSpPr>
          <p:cNvPr id="98" name="Rectangle 9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3814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95">
            <a:extLst>
              <a:ext uri="{FF2B5EF4-FFF2-40B4-BE49-F238E27FC236}">
                <a16:creationId xmlns:a16="http://schemas.microsoft.com/office/drawing/2014/main" id="{E142508D-DCB4-49FC-885E-2CF85330E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3" name="Freeform: Shape 97">
            <a:extLst>
              <a:ext uri="{FF2B5EF4-FFF2-40B4-BE49-F238E27FC236}">
                <a16:creationId xmlns:a16="http://schemas.microsoft.com/office/drawing/2014/main" id="{2791DBF5-3FCA-4011-AF8A-650D650F9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4" name="Freeform: Shape 99">
            <a:extLst>
              <a:ext uri="{FF2B5EF4-FFF2-40B4-BE49-F238E27FC236}">
                <a16:creationId xmlns:a16="http://schemas.microsoft.com/office/drawing/2014/main" id="{D964C04B-075F-470A-BC51-AF7231465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374904" y="1161288"/>
            <a:ext cx="3438144" cy="1124712"/>
          </a:xfrm>
        </p:spPr>
        <p:txBody>
          <a:bodyPr anchor="b">
            <a:normAutofit/>
          </a:bodyPr>
          <a:lstStyle/>
          <a:p>
            <a:r>
              <a:rPr kumimoji="0" lang="en-US" sz="2800" b="0" i="0" u="none" strike="noStrike" cap="none" spc="0" normalizeH="0" baseline="0" noProof="0">
                <a:ln>
                  <a:noFill/>
                </a:ln>
                <a:effectLst/>
                <a:uLnTx/>
                <a:uFillTx/>
              </a:rPr>
              <a:t>Results – Refraction Measurements</a:t>
            </a:r>
            <a:endParaRPr lang="en-US" sz="2800"/>
          </a:p>
        </p:txBody>
      </p:sp>
      <p:sp>
        <p:nvSpPr>
          <p:cNvPr id="115" name="Rectangle 101">
            <a:extLst>
              <a:ext uri="{FF2B5EF4-FFF2-40B4-BE49-F238E27FC236}">
                <a16:creationId xmlns:a16="http://schemas.microsoft.com/office/drawing/2014/main" id="{157AB58F-FDBA-4575-9E72-86B7F843F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D78486-07CC-4AFC-93CC-B95A73D03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4DF3C6D0-6044-44D1-A8E3-FB83B5C11821}"/>
              </a:ext>
            </a:extLst>
          </p:cNvPr>
          <p:cNvPicPr>
            <a:picLocks noChangeAspect="1"/>
          </p:cNvPicPr>
          <p:nvPr/>
        </p:nvPicPr>
        <p:blipFill rotWithShape="1">
          <a:blip r:embed="rId2">
            <a:extLst>
              <a:ext uri="{28A0092B-C50C-407E-A947-70E740481C1C}">
                <a14:useLocalDpi xmlns:a14="http://schemas.microsoft.com/office/drawing/2010/main" val="0"/>
              </a:ext>
            </a:extLst>
          </a:blip>
          <a:srcRect l="30298" r="-3" b="-3"/>
          <a:stretch/>
        </p:blipFill>
        <p:spPr>
          <a:xfrm>
            <a:off x="5104935" y="640081"/>
            <a:ext cx="1935130" cy="1971141"/>
          </a:xfrm>
          <a:prstGeom prst="rect">
            <a:avLst/>
          </a:prstGeom>
        </p:spPr>
      </p:pic>
      <p:pic>
        <p:nvPicPr>
          <p:cNvPr id="9" name="Picture 8" descr="Diagram&#10;&#10;Description automatically generated">
            <a:extLst>
              <a:ext uri="{FF2B5EF4-FFF2-40B4-BE49-F238E27FC236}">
                <a16:creationId xmlns:a16="http://schemas.microsoft.com/office/drawing/2014/main" id="{CD6A52C3-AA01-4AB8-8C52-AAF36DF4D207}"/>
              </a:ext>
            </a:extLst>
          </p:cNvPr>
          <p:cNvPicPr>
            <a:picLocks noChangeAspect="1"/>
          </p:cNvPicPr>
          <p:nvPr/>
        </p:nvPicPr>
        <p:blipFill rotWithShape="1">
          <a:blip r:embed="rId3">
            <a:extLst>
              <a:ext uri="{28A0092B-C50C-407E-A947-70E740481C1C}">
                <a14:useLocalDpi xmlns:a14="http://schemas.microsoft.com/office/drawing/2010/main" val="0"/>
              </a:ext>
            </a:extLst>
          </a:blip>
          <a:srcRect t="6770" r="2" b="794"/>
          <a:stretch/>
        </p:blipFill>
        <p:spPr>
          <a:xfrm>
            <a:off x="7429554" y="636118"/>
            <a:ext cx="1939040" cy="1975104"/>
          </a:xfrm>
          <a:prstGeom prst="rect">
            <a:avLst/>
          </a:prstGeom>
        </p:spPr>
      </p:pic>
      <p:pic>
        <p:nvPicPr>
          <p:cNvPr id="11" name="Picture 10" descr="Diagram&#10;&#10;Description automatically generated">
            <a:extLst>
              <a:ext uri="{FF2B5EF4-FFF2-40B4-BE49-F238E27FC236}">
                <a16:creationId xmlns:a16="http://schemas.microsoft.com/office/drawing/2014/main" id="{40CA89C6-0F58-4DBA-BF63-81CDFA576E6A}"/>
              </a:ext>
            </a:extLst>
          </p:cNvPr>
          <p:cNvPicPr>
            <a:picLocks noChangeAspect="1"/>
          </p:cNvPicPr>
          <p:nvPr/>
        </p:nvPicPr>
        <p:blipFill rotWithShape="1">
          <a:blip r:embed="rId4">
            <a:extLst>
              <a:ext uri="{28A0092B-C50C-407E-A947-70E740481C1C}">
                <a14:useLocalDpi xmlns:a14="http://schemas.microsoft.com/office/drawing/2010/main" val="0"/>
              </a:ext>
            </a:extLst>
          </a:blip>
          <a:srcRect l="4567" r="9040"/>
          <a:stretch/>
        </p:blipFill>
        <p:spPr>
          <a:xfrm>
            <a:off x="9758429" y="643952"/>
            <a:ext cx="1939036" cy="1975104"/>
          </a:xfrm>
          <a:prstGeom prst="rect">
            <a:avLst/>
          </a:prstGeom>
        </p:spPr>
      </p:pic>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374904" y="2715768"/>
            <a:ext cx="3438144" cy="3209544"/>
          </a:xfrm>
        </p:spPr>
        <p:txBody>
          <a:bodyPr>
            <a:normAutofit/>
          </a:bodyPr>
          <a:lstStyle/>
          <a:p>
            <a:r>
              <a:rPr lang="en-US" sz="1700" i="1"/>
              <a:t>Experiments included incident angles of 30º and 45º.</a:t>
            </a:r>
          </a:p>
          <a:p>
            <a:r>
              <a:rPr lang="en-US" sz="1700" b="0" i="1"/>
              <a:t>For block </a:t>
            </a:r>
            <a:r>
              <a:rPr lang="en-US" sz="1700" b="1" i="1"/>
              <a:t>A</a:t>
            </a:r>
            <a:r>
              <a:rPr lang="en-US" sz="1700" i="1"/>
              <a:t>, an index was calculated to be 1.4 for both angles.</a:t>
            </a:r>
          </a:p>
          <a:p>
            <a:r>
              <a:rPr lang="en-US" sz="1700" i="1"/>
              <a:t>For block </a:t>
            </a:r>
            <a:r>
              <a:rPr lang="en-US" sz="1700" b="1" i="1"/>
              <a:t>B</a:t>
            </a:r>
            <a:r>
              <a:rPr lang="en-US" sz="1700" i="1"/>
              <a:t>, an index was calculated to be 1.6 for both angles.</a:t>
            </a:r>
          </a:p>
        </p:txBody>
      </p:sp>
      <p:graphicFrame>
        <p:nvGraphicFramePr>
          <p:cNvPr id="4" name="Table 3">
            <a:extLst>
              <a:ext uri="{FF2B5EF4-FFF2-40B4-BE49-F238E27FC236}">
                <a16:creationId xmlns:a16="http://schemas.microsoft.com/office/drawing/2014/main" id="{D95797D6-36A6-47ED-87B0-4653DE878E69}"/>
              </a:ext>
            </a:extLst>
          </p:cNvPr>
          <p:cNvGraphicFramePr>
            <a:graphicFrameLocks noGrp="1"/>
          </p:cNvGraphicFramePr>
          <p:nvPr>
            <p:extLst>
              <p:ext uri="{D42A27DB-BD31-4B8C-83A1-F6EECF244321}">
                <p14:modId xmlns:p14="http://schemas.microsoft.com/office/powerpoint/2010/main" val="1104545093"/>
              </p:ext>
            </p:extLst>
          </p:nvPr>
        </p:nvGraphicFramePr>
        <p:xfrm>
          <a:off x="4988170" y="2949700"/>
          <a:ext cx="6823343" cy="2984535"/>
        </p:xfrm>
        <a:graphic>
          <a:graphicData uri="http://schemas.openxmlformats.org/drawingml/2006/table">
            <a:tbl>
              <a:tblPr firstRow="1" bandRow="1">
                <a:noFill/>
                <a:tableStyleId>{5C22544A-7EE6-4342-B048-85BDC9FD1C3A}</a:tableStyleId>
              </a:tblPr>
              <a:tblGrid>
                <a:gridCol w="2009827">
                  <a:extLst>
                    <a:ext uri="{9D8B030D-6E8A-4147-A177-3AD203B41FA5}">
                      <a16:colId xmlns:a16="http://schemas.microsoft.com/office/drawing/2014/main" val="3306753413"/>
                    </a:ext>
                  </a:extLst>
                </a:gridCol>
                <a:gridCol w="2001658">
                  <a:extLst>
                    <a:ext uri="{9D8B030D-6E8A-4147-A177-3AD203B41FA5}">
                      <a16:colId xmlns:a16="http://schemas.microsoft.com/office/drawing/2014/main" val="1876459278"/>
                    </a:ext>
                  </a:extLst>
                </a:gridCol>
                <a:gridCol w="1670161">
                  <a:extLst>
                    <a:ext uri="{9D8B030D-6E8A-4147-A177-3AD203B41FA5}">
                      <a16:colId xmlns:a16="http://schemas.microsoft.com/office/drawing/2014/main" val="1002265152"/>
                    </a:ext>
                  </a:extLst>
                </a:gridCol>
                <a:gridCol w="1141697">
                  <a:extLst>
                    <a:ext uri="{9D8B030D-6E8A-4147-A177-3AD203B41FA5}">
                      <a16:colId xmlns:a16="http://schemas.microsoft.com/office/drawing/2014/main" val="4167763344"/>
                    </a:ext>
                  </a:extLst>
                </a:gridCol>
              </a:tblGrid>
              <a:tr h="413246">
                <a:tc>
                  <a:txBody>
                    <a:bodyPr/>
                    <a:lstStyle/>
                    <a:p>
                      <a:pPr algn="l" fontAlgn="b"/>
                      <a:endParaRPr lang="en-US" sz="1800" b="0" i="0" u="none" strike="noStrike" cap="none" spc="60">
                        <a:solidFill>
                          <a:schemeClr val="bg1"/>
                        </a:solidFill>
                        <a:effectLst/>
                        <a:latin typeface="Calibri" panose="020F0502020204030204" pitchFamily="34" charset="0"/>
                      </a:endParaRPr>
                    </a:p>
                  </a:txBody>
                  <a:tcPr marL="5261" marR="5261" marT="100996"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r>
                        <a:rPr lang="en-US" sz="1800" b="0" u="none" strike="noStrike" cap="none" spc="60">
                          <a:solidFill>
                            <a:schemeClr val="bg1"/>
                          </a:solidFill>
                          <a:effectLst/>
                        </a:rPr>
                        <a:t>Johnathan</a:t>
                      </a:r>
                      <a:endParaRPr lang="en-US" sz="1800" b="0" i="0" u="none" strike="noStrike" cap="none" spc="60">
                        <a:solidFill>
                          <a:schemeClr val="bg1"/>
                        </a:solidFill>
                        <a:effectLst/>
                        <a:latin typeface="Calibri" panose="020F0502020204030204" pitchFamily="34" charset="0"/>
                      </a:endParaRPr>
                    </a:p>
                  </a:txBody>
                  <a:tcPr marL="5261" marR="5261" marT="100996"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r>
                        <a:rPr lang="en-US" sz="1800" b="0" u="none" strike="noStrike" cap="none" spc="60">
                          <a:solidFill>
                            <a:schemeClr val="bg1"/>
                          </a:solidFill>
                          <a:effectLst/>
                        </a:rPr>
                        <a:t>Sandesh</a:t>
                      </a:r>
                      <a:endParaRPr lang="en-US" sz="1800" b="0" i="0" u="none" strike="noStrike" cap="none" spc="60">
                        <a:solidFill>
                          <a:schemeClr val="bg1"/>
                        </a:solidFill>
                        <a:effectLst/>
                        <a:latin typeface="Calibri" panose="020F0502020204030204" pitchFamily="34" charset="0"/>
                      </a:endParaRPr>
                    </a:p>
                  </a:txBody>
                  <a:tcPr marL="5261" marR="5261" marT="100996"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r>
                        <a:rPr lang="en-US" sz="1800" b="0" u="none" strike="noStrike" cap="none" spc="60">
                          <a:solidFill>
                            <a:schemeClr val="bg1"/>
                          </a:solidFill>
                          <a:effectLst/>
                        </a:rPr>
                        <a:t>Vasyl</a:t>
                      </a:r>
                      <a:endParaRPr lang="en-US" sz="1800" b="0" i="0" u="none" strike="noStrike" cap="none" spc="60">
                        <a:solidFill>
                          <a:schemeClr val="bg1"/>
                        </a:solidFill>
                        <a:effectLst/>
                        <a:latin typeface="Calibri" panose="020F0502020204030204" pitchFamily="34" charset="0"/>
                      </a:endParaRPr>
                    </a:p>
                  </a:txBody>
                  <a:tcPr marL="5261" marR="5261" marT="100996"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604587377"/>
                  </a:ext>
                </a:extLst>
              </a:tr>
              <a:tr h="367327">
                <a:tc>
                  <a:txBody>
                    <a:bodyPr/>
                    <a:lstStyle/>
                    <a:p>
                      <a:pPr algn="l" fontAlgn="b"/>
                      <a:r>
                        <a:rPr lang="en-US" sz="1500" u="none" strike="noStrike" cap="none" spc="0">
                          <a:solidFill>
                            <a:schemeClr val="tx1"/>
                          </a:solidFill>
                          <a:effectLst/>
                        </a:rPr>
                        <a:t>Incident Angle 1</a:t>
                      </a:r>
                      <a:endParaRPr lang="en-US" sz="1500" b="1"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r" fontAlgn="b"/>
                      <a:r>
                        <a:rPr lang="en-US" sz="1500" u="none" strike="noStrike" cap="none" spc="0">
                          <a:solidFill>
                            <a:schemeClr val="tx1"/>
                          </a:solidFill>
                          <a:effectLst/>
                        </a:rPr>
                        <a:t>45</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r" fontAlgn="b"/>
                      <a:r>
                        <a:rPr lang="en-US" sz="1500" u="none" strike="noStrike" cap="none" spc="0">
                          <a:solidFill>
                            <a:schemeClr val="tx1"/>
                          </a:solidFill>
                          <a:effectLst/>
                        </a:rPr>
                        <a:t>45</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r" fontAlgn="b"/>
                      <a:r>
                        <a:rPr lang="en-US" sz="1500" u="none" strike="noStrike" cap="none" spc="0">
                          <a:solidFill>
                            <a:schemeClr val="tx1"/>
                          </a:solidFill>
                          <a:effectLst/>
                        </a:rPr>
                        <a:t>45</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4193439674"/>
                  </a:ext>
                </a:extLst>
              </a:tr>
              <a:tr h="367327">
                <a:tc>
                  <a:txBody>
                    <a:bodyPr/>
                    <a:lstStyle/>
                    <a:p>
                      <a:pPr algn="l" fontAlgn="b"/>
                      <a:r>
                        <a:rPr lang="en-US" sz="1500" u="none" strike="noStrike" cap="none" spc="0">
                          <a:solidFill>
                            <a:schemeClr val="tx1"/>
                          </a:solidFill>
                          <a:effectLst/>
                        </a:rPr>
                        <a:t>Refraction Angle 1</a:t>
                      </a:r>
                      <a:endParaRPr lang="en-US" sz="1500" b="1"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500" u="none" strike="noStrike" cap="none" spc="0">
                          <a:solidFill>
                            <a:schemeClr val="tx1"/>
                          </a:solidFill>
                          <a:effectLst/>
                        </a:rPr>
                        <a:t>30</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500" u="none" strike="noStrike" cap="none" spc="0">
                          <a:solidFill>
                            <a:schemeClr val="tx1"/>
                          </a:solidFill>
                          <a:effectLst/>
                        </a:rPr>
                        <a:t>27</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500" u="none" strike="noStrike" cap="none" spc="0">
                          <a:solidFill>
                            <a:schemeClr val="tx1"/>
                          </a:solidFill>
                          <a:effectLst/>
                        </a:rPr>
                        <a:t>30</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251111982"/>
                  </a:ext>
                </a:extLst>
              </a:tr>
              <a:tr h="367327">
                <a:tc>
                  <a:txBody>
                    <a:bodyPr/>
                    <a:lstStyle/>
                    <a:p>
                      <a:pPr algn="l" fontAlgn="b"/>
                      <a:r>
                        <a:rPr lang="en-US" sz="1500" u="none" strike="noStrike" cap="none" spc="0">
                          <a:solidFill>
                            <a:schemeClr val="tx1"/>
                          </a:solidFill>
                          <a:effectLst/>
                        </a:rPr>
                        <a:t>Emergent Angle 1</a:t>
                      </a:r>
                      <a:endParaRPr lang="en-US" sz="1500" b="1"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1500" u="none" strike="noStrike" cap="none" spc="0">
                          <a:solidFill>
                            <a:schemeClr val="tx1"/>
                          </a:solidFill>
                          <a:effectLst/>
                        </a:rPr>
                        <a:t>45</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1500" u="none" strike="noStrike" cap="none" spc="0">
                          <a:solidFill>
                            <a:schemeClr val="tx1"/>
                          </a:solidFill>
                          <a:effectLst/>
                        </a:rPr>
                        <a:t>45</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1500" u="none" strike="noStrike" cap="none" spc="0">
                          <a:solidFill>
                            <a:schemeClr val="tx1"/>
                          </a:solidFill>
                          <a:effectLst/>
                        </a:rPr>
                        <a:t>45</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185155602"/>
                  </a:ext>
                </a:extLst>
              </a:tr>
              <a:tr h="367327">
                <a:tc>
                  <a:txBody>
                    <a:bodyPr/>
                    <a:lstStyle/>
                    <a:p>
                      <a:pPr algn="l" fontAlgn="b"/>
                      <a:r>
                        <a:rPr lang="en-US" sz="1500" u="none" strike="noStrike" cap="none" spc="0">
                          <a:solidFill>
                            <a:schemeClr val="tx1"/>
                          </a:solidFill>
                          <a:effectLst/>
                        </a:rPr>
                        <a:t>Incident Angle 1</a:t>
                      </a:r>
                      <a:endParaRPr lang="en-US" sz="1500" b="1"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500" u="none" strike="noStrike" cap="none" spc="0">
                          <a:solidFill>
                            <a:schemeClr val="tx1"/>
                          </a:solidFill>
                          <a:effectLst/>
                        </a:rPr>
                        <a:t>30</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500" u="none" strike="noStrike" cap="none" spc="0">
                          <a:solidFill>
                            <a:schemeClr val="tx1"/>
                          </a:solidFill>
                          <a:effectLst/>
                        </a:rPr>
                        <a:t>30</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500" u="none" strike="noStrike" cap="none" spc="0">
                          <a:solidFill>
                            <a:schemeClr val="tx1"/>
                          </a:solidFill>
                          <a:effectLst/>
                        </a:rPr>
                        <a:t>30</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952266286"/>
                  </a:ext>
                </a:extLst>
              </a:tr>
              <a:tr h="367327">
                <a:tc>
                  <a:txBody>
                    <a:bodyPr/>
                    <a:lstStyle/>
                    <a:p>
                      <a:pPr algn="l" fontAlgn="b"/>
                      <a:r>
                        <a:rPr lang="en-US" sz="1500" u="none" strike="noStrike" cap="none" spc="0">
                          <a:solidFill>
                            <a:schemeClr val="tx1"/>
                          </a:solidFill>
                          <a:effectLst/>
                        </a:rPr>
                        <a:t>Refraction Angle 1</a:t>
                      </a:r>
                      <a:endParaRPr lang="en-US" sz="1500" b="1"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1500" u="none" strike="noStrike" cap="none" spc="0">
                          <a:solidFill>
                            <a:schemeClr val="tx1"/>
                          </a:solidFill>
                          <a:effectLst/>
                        </a:rPr>
                        <a:t>20</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1500" u="none" strike="noStrike" cap="none" spc="0">
                          <a:solidFill>
                            <a:schemeClr val="tx1"/>
                          </a:solidFill>
                          <a:effectLst/>
                        </a:rPr>
                        <a:t>26</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1500" u="none" strike="noStrike" cap="none" spc="0">
                          <a:solidFill>
                            <a:schemeClr val="tx1"/>
                          </a:solidFill>
                          <a:effectLst/>
                        </a:rPr>
                        <a:t>20</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485619915"/>
                  </a:ext>
                </a:extLst>
              </a:tr>
              <a:tr h="367327">
                <a:tc>
                  <a:txBody>
                    <a:bodyPr/>
                    <a:lstStyle/>
                    <a:p>
                      <a:pPr algn="l" fontAlgn="b"/>
                      <a:r>
                        <a:rPr lang="en-US" sz="1500" u="none" strike="noStrike" cap="none" spc="0">
                          <a:solidFill>
                            <a:schemeClr val="tx1"/>
                          </a:solidFill>
                          <a:effectLst/>
                        </a:rPr>
                        <a:t>Emergent Angle 1</a:t>
                      </a:r>
                      <a:endParaRPr lang="en-US" sz="1500" b="1"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500" u="none" strike="noStrike" cap="none" spc="0">
                          <a:solidFill>
                            <a:schemeClr val="tx1"/>
                          </a:solidFill>
                          <a:effectLst/>
                        </a:rPr>
                        <a:t>30</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500" u="none" strike="noStrike" cap="none" spc="0">
                          <a:solidFill>
                            <a:schemeClr val="tx1"/>
                          </a:solidFill>
                          <a:effectLst/>
                        </a:rPr>
                        <a:t>30</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500" u="none" strike="noStrike" cap="none" spc="0">
                          <a:solidFill>
                            <a:schemeClr val="tx1"/>
                          </a:solidFill>
                          <a:effectLst/>
                        </a:rPr>
                        <a:t>30</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06693494"/>
                  </a:ext>
                </a:extLst>
              </a:tr>
              <a:tr h="367327">
                <a:tc>
                  <a:txBody>
                    <a:bodyPr/>
                    <a:lstStyle/>
                    <a:p>
                      <a:pPr algn="l" fontAlgn="b"/>
                      <a:r>
                        <a:rPr lang="en-US" sz="1500" u="none" strike="noStrike" cap="none" spc="0">
                          <a:solidFill>
                            <a:schemeClr val="tx1"/>
                          </a:solidFill>
                          <a:effectLst/>
                        </a:rPr>
                        <a:t>Refraction Index</a:t>
                      </a:r>
                      <a:endParaRPr lang="en-US" sz="1500" b="1"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mpd="sng">
                      <a:noFill/>
                      <a:prstDash val="solid"/>
                    </a:lnB>
                    <a:noFill/>
                  </a:tcPr>
                </a:tc>
                <a:tc>
                  <a:txBody>
                    <a:bodyPr/>
                    <a:lstStyle/>
                    <a:p>
                      <a:pPr algn="r" fontAlgn="b"/>
                      <a:r>
                        <a:rPr lang="en-US" sz="1500" u="none" strike="noStrike" cap="none" spc="0">
                          <a:solidFill>
                            <a:schemeClr val="tx1"/>
                          </a:solidFill>
                          <a:effectLst/>
                        </a:rPr>
                        <a:t>1.4</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mpd="sng">
                      <a:noFill/>
                      <a:prstDash val="solid"/>
                    </a:lnB>
                    <a:noFill/>
                  </a:tcPr>
                </a:tc>
                <a:tc>
                  <a:txBody>
                    <a:bodyPr/>
                    <a:lstStyle/>
                    <a:p>
                      <a:pPr algn="r" fontAlgn="b"/>
                      <a:r>
                        <a:rPr lang="en-US" sz="1500" u="none" strike="noStrike" cap="none" spc="0">
                          <a:solidFill>
                            <a:schemeClr val="tx1"/>
                          </a:solidFill>
                          <a:effectLst/>
                        </a:rPr>
                        <a:t>1.6</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mpd="sng">
                      <a:noFill/>
                      <a:prstDash val="solid"/>
                    </a:lnB>
                    <a:noFill/>
                  </a:tcPr>
                </a:tc>
                <a:tc>
                  <a:txBody>
                    <a:bodyPr/>
                    <a:lstStyle/>
                    <a:p>
                      <a:pPr algn="r" fontAlgn="b"/>
                      <a:r>
                        <a:rPr lang="en-US" sz="1500" u="none" strike="noStrike" cap="none" spc="0">
                          <a:solidFill>
                            <a:schemeClr val="tx1"/>
                          </a:solidFill>
                          <a:effectLst/>
                        </a:rPr>
                        <a:t>1.4</a:t>
                      </a:r>
                      <a:endParaRPr lang="en-US" sz="1500" b="0" i="0" u="none" strike="noStrike" cap="none" spc="0">
                        <a:solidFill>
                          <a:schemeClr val="tx1"/>
                        </a:solidFill>
                        <a:effectLst/>
                        <a:latin typeface="Calibri" panose="020F0502020204030204" pitchFamily="34" charset="0"/>
                      </a:endParaRPr>
                    </a:p>
                  </a:txBody>
                  <a:tcPr marL="5261" marR="5261" marT="100996" marB="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26690210"/>
                  </a:ext>
                </a:extLst>
              </a:tr>
            </a:tbl>
          </a:graphicData>
        </a:graphic>
      </p:graphicFrame>
    </p:spTree>
    <p:extLst>
      <p:ext uri="{BB962C8B-B14F-4D97-AF65-F5344CB8AC3E}">
        <p14:creationId xmlns:p14="http://schemas.microsoft.com/office/powerpoint/2010/main" val="359990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841247" y="978619"/>
            <a:ext cx="3410712" cy="1106424"/>
          </a:xfrm>
        </p:spPr>
        <p:txBody>
          <a:bodyPr>
            <a:normAutofit fontScale="90000"/>
          </a:bodyPr>
          <a:lstStyle/>
          <a:p>
            <a:r>
              <a:rPr lang="en-US" sz="2800" dirty="0"/>
              <a:t>Results – Uncertainty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841248" y="2252870"/>
                <a:ext cx="3412219" cy="3560251"/>
              </a:xfrm>
            </p:spPr>
            <p:txBody>
              <a:bodyPr>
                <a:normAutofit/>
              </a:bodyPr>
              <a:lstStyle/>
              <a:p>
                <a:r>
                  <a:rPr lang="en-US" sz="1700" i="1" dirty="0"/>
                  <a:t>Uncertainty of each measurement is calculated as </a:t>
                </a:r>
                <a14:m>
                  <m:oMath xmlns:m="http://schemas.openxmlformats.org/officeDocument/2006/math">
                    <m:r>
                      <a:rPr lang="en-US" sz="1700" b="0" i="1" smtClean="0">
                        <a:latin typeface="Cambria Math" panose="02040503050406030204" pitchFamily="18" charset="0"/>
                      </a:rPr>
                      <m:t>𝑢</m:t>
                    </m:r>
                    <m:r>
                      <a:rPr lang="en-US" sz="1700" b="0" i="1" smtClean="0">
                        <a:latin typeface="Cambria Math" panose="02040503050406030204" pitchFamily="18" charset="0"/>
                      </a:rPr>
                      <m:t>=</m:t>
                    </m:r>
                    <m:r>
                      <m:rPr>
                        <m:sty m:val="p"/>
                      </m:rPr>
                      <a:rPr lang="en-US" sz="1700" b="0" i="0" smtClean="0">
                        <a:latin typeface="Cambria Math" panose="02040503050406030204" pitchFamily="18" charset="0"/>
                      </a:rPr>
                      <m:t>sin</m:t>
                    </m:r>
                    <m:r>
                      <a:rPr lang="en-US" sz="1700" b="0" i="1" smtClean="0">
                        <a:latin typeface="Cambria Math" panose="02040503050406030204" pitchFamily="18" charset="0"/>
                      </a:rPr>
                      <m:t>⁡(1°)</m:t>
                    </m:r>
                  </m:oMath>
                </a14:m>
                <a:r>
                  <a:rPr lang="en-US" sz="1700" b="0" i="1" dirty="0"/>
                  <a:t>, since our protractors do not measure smaller than 1</a:t>
                </a:r>
                <a14:m>
                  <m:oMath xmlns:m="http://schemas.openxmlformats.org/officeDocument/2006/math">
                    <m:r>
                      <a:rPr lang="en-US" sz="1700" i="1">
                        <a:latin typeface="Cambria Math" panose="02040503050406030204" pitchFamily="18" charset="0"/>
                      </a:rPr>
                      <m:t>°</m:t>
                    </m:r>
                  </m:oMath>
                </a14:m>
                <a:r>
                  <a:rPr lang="en-US" sz="1700" b="0" i="1" dirty="0"/>
                  <a:t>.</a:t>
                </a:r>
              </a:p>
              <a:p>
                <a:r>
                  <a:rPr lang="en-US" sz="1700" i="1" dirty="0"/>
                  <a:t>This approximation of uncertainty is made due to the miniscule size of the uncertainty angle.</a:t>
                </a:r>
                <a:endParaRPr lang="en-US" sz="1700" b="0" i="1" dirty="0"/>
              </a:p>
              <a:p>
                <a:endParaRPr lang="en-US" sz="1700" b="0" i="1" dirty="0"/>
              </a:p>
              <a:p>
                <a:pPr marL="0" indent="0" algn="ctr">
                  <a:buNone/>
                </a:pPr>
                <a:endParaRPr lang="en-US" sz="1700" b="0" i="1" dirty="0"/>
              </a:p>
            </p:txBody>
          </p:sp>
        </mc:Choice>
        <mc:Fallback xmlns="">
          <p:sp>
            <p:nvSpPr>
              <p:cNvPr id="3" name="Content Placeholder 2">
                <a:extLst>
                  <a:ext uri="{FF2B5EF4-FFF2-40B4-BE49-F238E27FC236}">
                    <a16:creationId xmlns:a16="http://schemas.microsoft.com/office/drawing/2014/main" id="{510E2872-86F1-4D6C-947E-C22127892F8F}"/>
                  </a:ext>
                </a:extLst>
              </p:cNvPr>
              <p:cNvSpPr>
                <a:spLocks noGrp="1" noRot="1" noChangeAspect="1" noMove="1" noResize="1" noEditPoints="1" noAdjustHandles="1" noChangeArrowheads="1" noChangeShapeType="1" noTextEdit="1"/>
              </p:cNvSpPr>
              <p:nvPr>
                <p:ph idx="1"/>
              </p:nvPr>
            </p:nvSpPr>
            <p:spPr>
              <a:xfrm>
                <a:off x="841248" y="2252870"/>
                <a:ext cx="3412219" cy="3560251"/>
              </a:xfrm>
              <a:blipFill>
                <a:blip r:embed="rId2"/>
                <a:stretch>
                  <a:fillRect l="-893" t="-34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F64D383-4B46-4825-8B9E-01DCE0504C7A}"/>
              </a:ext>
            </a:extLst>
          </p:cNvPr>
          <p:cNvPicPr>
            <a:picLocks noChangeAspect="1"/>
          </p:cNvPicPr>
          <p:nvPr/>
        </p:nvPicPr>
        <p:blipFill>
          <a:blip r:embed="rId3"/>
          <a:stretch>
            <a:fillRect/>
          </a:stretch>
        </p:blipFill>
        <p:spPr>
          <a:xfrm>
            <a:off x="5889009" y="299931"/>
            <a:ext cx="5751187" cy="6163300"/>
          </a:xfrm>
          <a:prstGeom prst="rect">
            <a:avLst/>
          </a:prstGeom>
        </p:spPr>
      </p:pic>
    </p:spTree>
    <p:extLst>
      <p:ext uri="{BB962C8B-B14F-4D97-AF65-F5344CB8AC3E}">
        <p14:creationId xmlns:p14="http://schemas.microsoft.com/office/powerpoint/2010/main" val="3881509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841247" y="978619"/>
            <a:ext cx="3410712" cy="1106424"/>
          </a:xfrm>
        </p:spPr>
        <p:txBody>
          <a:bodyPr>
            <a:normAutofit/>
          </a:bodyPr>
          <a:lstStyle/>
          <a:p>
            <a:r>
              <a:rPr lang="en-US" sz="2800" dirty="0"/>
              <a:t>Results – Refractive Indices</a:t>
            </a:r>
          </a:p>
        </p:txBody>
      </p:sp>
      <p:sp>
        <p:nvSpPr>
          <p:cNvPr id="23" name="Rectangle 2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841248" y="2252870"/>
            <a:ext cx="3412219" cy="3560251"/>
          </a:xfrm>
        </p:spPr>
        <p:txBody>
          <a:bodyPr>
            <a:normAutofit/>
          </a:bodyPr>
          <a:lstStyle/>
          <a:p>
            <a:r>
              <a:rPr lang="en-US" sz="1700" i="1" dirty="0"/>
              <a:t>Uncertainties are calculated using the aforementioned uncertainty calculation, with the respective incidence and refraction angles.</a:t>
            </a:r>
          </a:p>
          <a:p>
            <a:r>
              <a:rPr lang="en-US" sz="1700" i="1" dirty="0"/>
              <a:t>Refraction Indices are calculated using the principles stated by Huygens/Snell and given with their respective uncertainties.</a:t>
            </a:r>
            <a:endParaRPr lang="en-US" sz="1700" b="0" i="1" dirty="0"/>
          </a:p>
        </p:txBody>
      </p:sp>
      <p:pic>
        <p:nvPicPr>
          <p:cNvPr id="6" name="Picture 5">
            <a:extLst>
              <a:ext uri="{FF2B5EF4-FFF2-40B4-BE49-F238E27FC236}">
                <a16:creationId xmlns:a16="http://schemas.microsoft.com/office/drawing/2014/main" id="{0F64D383-4B46-4825-8B9E-01DCE0504C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22944" y="633619"/>
            <a:ext cx="5751187" cy="2359723"/>
          </a:xfrm>
          <a:prstGeom prst="rect">
            <a:avLst/>
          </a:prstGeom>
        </p:spPr>
      </p:pic>
      <p:pic>
        <p:nvPicPr>
          <p:cNvPr id="5" name="Picture 4" descr="Text, letter&#10;&#10;Description automatically generated">
            <a:extLst>
              <a:ext uri="{FF2B5EF4-FFF2-40B4-BE49-F238E27FC236}">
                <a16:creationId xmlns:a16="http://schemas.microsoft.com/office/drawing/2014/main" id="{F3F7937D-E16B-45E8-A0FD-9CCD4879A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324" y="3429000"/>
            <a:ext cx="5408428" cy="2490594"/>
          </a:xfrm>
          <a:prstGeom prst="rect">
            <a:avLst/>
          </a:prstGeom>
        </p:spPr>
      </p:pic>
    </p:spTree>
    <p:extLst>
      <p:ext uri="{BB962C8B-B14F-4D97-AF65-F5344CB8AC3E}">
        <p14:creationId xmlns:p14="http://schemas.microsoft.com/office/powerpoint/2010/main" val="46264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841247" y="978619"/>
            <a:ext cx="3410712" cy="1106424"/>
          </a:xfrm>
        </p:spPr>
        <p:txBody>
          <a:bodyPr>
            <a:normAutofit/>
          </a:bodyPr>
          <a:lstStyle/>
          <a:p>
            <a:r>
              <a:rPr lang="en-US" sz="2800" dirty="0"/>
              <a:t>Results – Comparison</a:t>
            </a:r>
          </a:p>
        </p:txBody>
      </p:sp>
      <p:sp>
        <p:nvSpPr>
          <p:cNvPr id="34" name="Rectangle 3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841248" y="2252870"/>
            <a:ext cx="3412219" cy="3560251"/>
          </a:xfrm>
        </p:spPr>
        <p:txBody>
          <a:bodyPr>
            <a:normAutofit/>
          </a:bodyPr>
          <a:lstStyle/>
          <a:p>
            <a:r>
              <a:rPr lang="en-US" sz="1700" i="1" dirty="0"/>
              <a:t>Ranges for refraction indices do not overlap.</a:t>
            </a:r>
          </a:p>
          <a:p>
            <a:r>
              <a:rPr lang="en-US" sz="1700" b="0" i="1" dirty="0"/>
              <a:t>Supports the conclusion that the two blocks have different physical compositions.</a:t>
            </a:r>
          </a:p>
        </p:txBody>
      </p:sp>
      <p:pic>
        <p:nvPicPr>
          <p:cNvPr id="7" name="Picture 6">
            <a:extLst>
              <a:ext uri="{FF2B5EF4-FFF2-40B4-BE49-F238E27FC236}">
                <a16:creationId xmlns:a16="http://schemas.microsoft.com/office/drawing/2014/main" id="{73B33CF9-803A-45AC-AC37-0DAD2DC705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0640" y="2133818"/>
            <a:ext cx="6656832" cy="2489778"/>
          </a:xfrm>
          <a:prstGeom prst="rect">
            <a:avLst/>
          </a:prstGeom>
        </p:spPr>
      </p:pic>
    </p:spTree>
    <p:extLst>
      <p:ext uri="{BB962C8B-B14F-4D97-AF65-F5344CB8AC3E}">
        <p14:creationId xmlns:p14="http://schemas.microsoft.com/office/powerpoint/2010/main" val="3361616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3" name="Rectangle 14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Content Placeholder 25">
            <a:extLst>
              <a:ext uri="{FF2B5EF4-FFF2-40B4-BE49-F238E27FC236}">
                <a16:creationId xmlns:a16="http://schemas.microsoft.com/office/drawing/2014/main" id="{3EA15126-909C-46BD-AA9A-2A6C36C9078E}"/>
              </a:ext>
            </a:extLst>
          </p:cNvPr>
          <p:cNvPicPr>
            <a:picLocks noChangeAspect="1"/>
          </p:cNvPicPr>
          <p:nvPr/>
        </p:nvPicPr>
        <p:blipFill>
          <a:blip r:embed="rId2">
            <a:extLst>
              <a:ext uri="{28A0092B-C50C-407E-A947-70E740481C1C}">
                <a14:useLocalDpi xmlns:a14="http://schemas.microsoft.com/office/drawing/2010/main" val="0"/>
              </a:ext>
            </a:extLst>
          </a:blip>
          <a:srcRect l="19380" r="19380"/>
          <a:stretch/>
        </p:blipFill>
        <p:spPr>
          <a:xfrm>
            <a:off x="3523488" y="10"/>
            <a:ext cx="8668512" cy="6857990"/>
          </a:xfrm>
          <a:prstGeom prst="rect">
            <a:avLst/>
          </a:prstGeom>
        </p:spPr>
      </p:pic>
      <p:sp>
        <p:nvSpPr>
          <p:cNvPr id="145" name="Rectangle 14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Reflections</a:t>
            </a:r>
          </a:p>
        </p:txBody>
      </p:sp>
      <p:sp>
        <p:nvSpPr>
          <p:cNvPr id="147" name="Rectangle 1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9051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p:txBody>
          <a:bodyPr/>
          <a:lstStyle/>
          <a:p>
            <a:r>
              <a:rPr lang="en-US" dirty="0"/>
              <a:t>Reflections</a:t>
            </a:r>
          </a:p>
        </p:txBody>
      </p:sp>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804672" y="2607652"/>
            <a:ext cx="10789919" cy="3343656"/>
          </a:xfrm>
        </p:spPr>
        <p:txBody>
          <a:bodyPr>
            <a:normAutofit fontScale="77500" lnSpcReduction="20000"/>
          </a:bodyPr>
          <a:lstStyle/>
          <a:p>
            <a:r>
              <a:rPr lang="en-US" dirty="0"/>
              <a:t>Main challenge – designing an experiment in a way that could be executed in discrete parts and later analyzed together.</a:t>
            </a:r>
          </a:p>
          <a:p>
            <a:r>
              <a:rPr lang="en-US" dirty="0"/>
              <a:t>Upon deciding to perform three identical experiments, work was easily split for each group member.</a:t>
            </a:r>
          </a:p>
          <a:p>
            <a:r>
              <a:rPr lang="en-US" dirty="0"/>
              <a:t>Analysis of identical experiments on different blocks from kits </a:t>
            </a:r>
            <a:r>
              <a:rPr lang="en-US" b="1" dirty="0"/>
              <a:t>A</a:t>
            </a:r>
            <a:r>
              <a:rPr lang="en-US" dirty="0"/>
              <a:t> and </a:t>
            </a:r>
            <a:r>
              <a:rPr lang="en-US" b="1" dirty="0"/>
              <a:t>B</a:t>
            </a:r>
            <a:r>
              <a:rPr lang="en-US" dirty="0"/>
              <a:t> led us to the conclusion of different physical compositions.</a:t>
            </a:r>
          </a:p>
          <a:p>
            <a:r>
              <a:rPr lang="en-US" dirty="0"/>
              <a:t>Analysis of identical experiments on identical blocks from two </a:t>
            </a:r>
            <a:r>
              <a:rPr lang="en-US" b="1" dirty="0"/>
              <a:t>A</a:t>
            </a:r>
            <a:r>
              <a:rPr lang="en-US" dirty="0"/>
              <a:t> kits further supported this conclusion and confirmed that the experiments were executed in an identical manner.</a:t>
            </a:r>
          </a:p>
        </p:txBody>
      </p:sp>
    </p:spTree>
    <p:extLst>
      <p:ext uri="{BB962C8B-B14F-4D97-AF65-F5344CB8AC3E}">
        <p14:creationId xmlns:p14="http://schemas.microsoft.com/office/powerpoint/2010/main" val="2521083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804672" y="2607652"/>
            <a:ext cx="10789919" cy="3343656"/>
          </a:xfrm>
        </p:spPr>
        <p:txBody>
          <a:bodyPr>
            <a:normAutofit fontScale="55000" lnSpcReduction="20000"/>
          </a:bodyPr>
          <a:lstStyle/>
          <a:p>
            <a:r>
              <a:rPr lang="en-US" dirty="0"/>
              <a:t>[1] – </a:t>
            </a:r>
            <a:r>
              <a:rPr lang="en-US" dirty="0">
                <a:effectLst/>
              </a:rPr>
              <a:t>Huygens, C. (2005, January 18). </a:t>
            </a:r>
            <a:r>
              <a:rPr lang="en-US" i="1" dirty="0" err="1">
                <a:effectLst/>
              </a:rPr>
              <a:t>Traité</a:t>
            </a:r>
            <a:r>
              <a:rPr lang="en-US" i="1" dirty="0">
                <a:effectLst/>
              </a:rPr>
              <a:t> de la Lumière (Treatise on Light)</a:t>
            </a:r>
            <a:r>
              <a:rPr lang="en-US" dirty="0">
                <a:effectLst/>
              </a:rPr>
              <a:t>. The </a:t>
            </a:r>
            <a:r>
              <a:rPr lang="en-US" dirty="0" err="1">
                <a:effectLst/>
              </a:rPr>
              <a:t>Gurenberg</a:t>
            </a:r>
            <a:r>
              <a:rPr lang="en-US" dirty="0">
                <a:effectLst/>
              </a:rPr>
              <a:t> Project. </a:t>
            </a:r>
            <a:r>
              <a:rPr lang="en-US" dirty="0">
                <a:effectLst/>
                <a:hlinkClick r:id="rId2"/>
              </a:rPr>
              <a:t>https://www.gutenberg.org/files/14725/14725-h/14725-h.htm#Page_35</a:t>
            </a:r>
            <a:r>
              <a:rPr lang="en-US" dirty="0">
                <a:effectLst/>
              </a:rPr>
              <a:t>.</a:t>
            </a:r>
          </a:p>
          <a:p>
            <a:r>
              <a:rPr lang="en-US" dirty="0">
                <a:effectLst/>
              </a:rPr>
              <a:t>[2]</a:t>
            </a:r>
            <a:r>
              <a:rPr lang="en-US" dirty="0"/>
              <a:t> – </a:t>
            </a:r>
            <a:r>
              <a:rPr lang="en-US" dirty="0">
                <a:effectLst/>
              </a:rPr>
              <a:t>Huygens, C. (2005, January 18). </a:t>
            </a:r>
            <a:r>
              <a:rPr lang="en-US" i="1" dirty="0" err="1">
                <a:effectLst/>
              </a:rPr>
              <a:t>Traité</a:t>
            </a:r>
            <a:r>
              <a:rPr lang="en-US" i="1" dirty="0">
                <a:effectLst/>
              </a:rPr>
              <a:t> de la Lumière (Treatise on Light)</a:t>
            </a:r>
            <a:r>
              <a:rPr lang="en-US" dirty="0">
                <a:effectLst/>
              </a:rPr>
              <a:t>. The </a:t>
            </a:r>
            <a:r>
              <a:rPr lang="en-US" dirty="0" err="1">
                <a:effectLst/>
              </a:rPr>
              <a:t>Gurenberg</a:t>
            </a:r>
            <a:r>
              <a:rPr lang="en-US" dirty="0">
                <a:effectLst/>
              </a:rPr>
              <a:t> Project. </a:t>
            </a:r>
            <a:r>
              <a:rPr lang="en-US" dirty="0">
                <a:effectLst/>
                <a:hlinkClick r:id="rId3"/>
              </a:rPr>
              <a:t>https://www.gutenberg.org/files/14725/14725-h/14725-h.htm#Page_38</a:t>
            </a:r>
            <a:r>
              <a:rPr lang="en-US" dirty="0">
                <a:effectLst/>
              </a:rPr>
              <a:t>.</a:t>
            </a:r>
          </a:p>
          <a:p>
            <a:r>
              <a:rPr lang="en-US" dirty="0"/>
              <a:t>[3] – </a:t>
            </a:r>
            <a:r>
              <a:rPr lang="en-US" dirty="0" err="1"/>
              <a:t>Gregersen</a:t>
            </a:r>
            <a:r>
              <a:rPr lang="en-US" dirty="0"/>
              <a:t>, E. (2021, April 29). Snell's law. Encyclopedia Britannica. </a:t>
            </a:r>
            <a:r>
              <a:rPr lang="en-US" dirty="0">
                <a:hlinkClick r:id="rId4"/>
              </a:rPr>
              <a:t>https://www.britannica.com/science/Snells-law</a:t>
            </a:r>
            <a:r>
              <a:rPr lang="en-US" dirty="0"/>
              <a:t>.</a:t>
            </a:r>
          </a:p>
          <a:p>
            <a:r>
              <a:rPr lang="en-US" dirty="0"/>
              <a:t>[4] – </a:t>
            </a:r>
            <a:r>
              <a:rPr lang="en-US" dirty="0" err="1">
                <a:effectLst/>
              </a:rPr>
              <a:t>Filmetrics</a:t>
            </a:r>
            <a:r>
              <a:rPr lang="en-US" dirty="0">
                <a:effectLst/>
              </a:rPr>
              <a:t>, I. (2020). </a:t>
            </a:r>
            <a:r>
              <a:rPr lang="en-US" i="1" dirty="0">
                <a:effectLst/>
              </a:rPr>
              <a:t>Refractive Index of SiO2, Fused Silica, Silica, Silicon Dioxide, Thermal Oxide, </a:t>
            </a:r>
            <a:r>
              <a:rPr lang="en-US" i="1" dirty="0" err="1">
                <a:effectLst/>
              </a:rPr>
              <a:t>ThermalOxide</a:t>
            </a:r>
            <a:r>
              <a:rPr lang="en-US" dirty="0">
                <a:effectLst/>
              </a:rPr>
              <a:t>. Refractive Index of SiO2, Fused Silica, Silica, Silicon Dioxide, Thermal Oxide, </a:t>
            </a:r>
            <a:r>
              <a:rPr lang="en-US" dirty="0" err="1">
                <a:effectLst/>
              </a:rPr>
              <a:t>ThermalOxide</a:t>
            </a:r>
            <a:r>
              <a:rPr lang="en-US" dirty="0">
                <a:effectLst/>
              </a:rPr>
              <a:t> for Thin Film Thickness Measurement. </a:t>
            </a:r>
            <a:r>
              <a:rPr lang="en-US" dirty="0">
                <a:effectLst/>
                <a:hlinkClick r:id="rId5"/>
              </a:rPr>
              <a:t>https://www.filmetrics.com/refractive-index-database/SiO2/Fused-Silica-Silica-Silicon-Dioxide-Thermal-Oxide-ThermalOxide</a:t>
            </a:r>
            <a:r>
              <a:rPr lang="en-US" dirty="0">
                <a:effectLst/>
              </a:rPr>
              <a:t>.</a:t>
            </a:r>
          </a:p>
          <a:p>
            <a:r>
              <a:rPr lang="en-US" dirty="0"/>
              <a:t>[5] – </a:t>
            </a:r>
            <a:r>
              <a:rPr lang="en-US" dirty="0" err="1">
                <a:effectLst/>
              </a:rPr>
              <a:t>Filmetrics</a:t>
            </a:r>
            <a:r>
              <a:rPr lang="en-US" dirty="0">
                <a:effectLst/>
              </a:rPr>
              <a:t>, I. (2020). </a:t>
            </a:r>
            <a:r>
              <a:rPr lang="en-US" i="1" dirty="0">
                <a:effectLst/>
              </a:rPr>
              <a:t>Refractive Index of Quartz</a:t>
            </a:r>
            <a:r>
              <a:rPr lang="en-US" dirty="0">
                <a:effectLst/>
              </a:rPr>
              <a:t>. Refractive Index of Quartz for Thin Film Thickness Measurement. </a:t>
            </a:r>
            <a:r>
              <a:rPr lang="en-US" dirty="0">
                <a:effectLst/>
                <a:hlinkClick r:id="rId6"/>
              </a:rPr>
              <a:t>https://www.filmetrics.com/refractive-index-database/Quartz</a:t>
            </a:r>
            <a:r>
              <a:rPr lang="en-US" dirty="0">
                <a:effectLst/>
              </a:rPr>
              <a:t>.</a:t>
            </a:r>
          </a:p>
          <a:p>
            <a:endParaRPr lang="en-US" dirty="0"/>
          </a:p>
        </p:txBody>
      </p:sp>
    </p:spTree>
    <p:extLst>
      <p:ext uri="{BB962C8B-B14F-4D97-AF65-F5344CB8AC3E}">
        <p14:creationId xmlns:p14="http://schemas.microsoft.com/office/powerpoint/2010/main" val="2117672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601418" y="2258384"/>
            <a:ext cx="11107812" cy="3995130"/>
          </a:xfrm>
        </p:spPr>
        <p:txBody>
          <a:bodyPr>
            <a:noAutofit/>
          </a:bodyPr>
          <a:lstStyle/>
          <a:p>
            <a:pPr marL="0" indent="0">
              <a:buNone/>
            </a:pPr>
            <a:r>
              <a:rPr lang="en-US" sz="1400" b="1" u="sng" dirty="0"/>
              <a:t>Experimental Goals</a:t>
            </a:r>
          </a:p>
          <a:p>
            <a:r>
              <a:rPr lang="en-US" sz="1400" dirty="0"/>
              <a:t>Design and execute three identical refraction experiments.</a:t>
            </a:r>
          </a:p>
          <a:p>
            <a:r>
              <a:rPr lang="en-US" sz="1400" dirty="0"/>
              <a:t>Test hypothesis that two blocks of different unknown materials have measurably different refraction indices.</a:t>
            </a:r>
          </a:p>
          <a:p>
            <a:r>
              <a:rPr lang="en-US" sz="1400" dirty="0"/>
              <a:t>Use the results to determine a putative identity of each block’s physical composition.</a:t>
            </a:r>
          </a:p>
          <a:p>
            <a:pPr marL="0" indent="0">
              <a:buNone/>
            </a:pPr>
            <a:endParaRPr lang="en-US" sz="1400" dirty="0"/>
          </a:p>
          <a:p>
            <a:pPr marL="0" indent="0">
              <a:buNone/>
            </a:pPr>
            <a:r>
              <a:rPr lang="en-US" sz="1400" b="1" u="sng" dirty="0"/>
              <a:t>Experimental Setup &amp; Contributions</a:t>
            </a:r>
          </a:p>
          <a:p>
            <a:r>
              <a:rPr lang="en-US" sz="1400" dirty="0"/>
              <a:t>Johnathan will perform a refraction experiment using one provided block from kit (a), of an unknown material.</a:t>
            </a:r>
          </a:p>
          <a:p>
            <a:r>
              <a:rPr lang="en-US" sz="1400" dirty="0" err="1"/>
              <a:t>Vasyl</a:t>
            </a:r>
            <a:r>
              <a:rPr lang="en-US" sz="1400" dirty="0"/>
              <a:t> will perform a second identical experiment with an unknown block from his matching kit (a), of the same material.</a:t>
            </a:r>
          </a:p>
          <a:p>
            <a:r>
              <a:rPr lang="en-US" sz="1400" dirty="0"/>
              <a:t>Sandesh will perform a third identical experiment with a block from kit (b), of a different material.</a:t>
            </a:r>
          </a:p>
          <a:p>
            <a:r>
              <a:rPr lang="en-US" sz="1400" dirty="0"/>
              <a:t>Experimental analysis and presentation development will be a collaborative effort, each member contributing to a central repository.</a:t>
            </a:r>
          </a:p>
          <a:p>
            <a:r>
              <a:rPr lang="en-US" sz="1400" dirty="0"/>
              <a:t>Approximately 3-5 hours budgeted to perform the appropriate experiments and analysis, and for presentation preparation.</a:t>
            </a:r>
          </a:p>
        </p:txBody>
      </p:sp>
    </p:spTree>
    <p:extLst>
      <p:ext uri="{BB962C8B-B14F-4D97-AF65-F5344CB8AC3E}">
        <p14:creationId xmlns:p14="http://schemas.microsoft.com/office/powerpoint/2010/main" val="2347185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804672" y="2607652"/>
            <a:ext cx="10789919" cy="3343656"/>
          </a:xfrm>
        </p:spPr>
        <p:txBody>
          <a:bodyPr>
            <a:normAutofit fontScale="85000" lnSpcReduction="20000"/>
          </a:bodyPr>
          <a:lstStyle/>
          <a:p>
            <a:pPr marL="0" indent="0">
              <a:buNone/>
            </a:pPr>
            <a:r>
              <a:rPr lang="en-US" dirty="0"/>
              <a:t>	The results of the experiments show that each block does have a measurably different refraction index (</a:t>
            </a:r>
            <a:r>
              <a:rPr lang="en-US" b="1" dirty="0"/>
              <a:t>A</a:t>
            </a:r>
            <a:r>
              <a:rPr lang="en-US" dirty="0"/>
              <a:t>=1.4±0.06, </a:t>
            </a:r>
            <a:r>
              <a:rPr lang="en-US" b="1" dirty="0"/>
              <a:t>B</a:t>
            </a:r>
            <a:r>
              <a:rPr lang="en-US" dirty="0"/>
              <a:t>=1.6±0.07), which is consistent with our hypothesis.</a:t>
            </a:r>
          </a:p>
          <a:p>
            <a:pPr marL="0" indent="0">
              <a:buNone/>
            </a:pPr>
            <a:r>
              <a:rPr lang="en-US" dirty="0"/>
              <a:t>	Upon reviewing tables of known refractive indices, we determined a putative identity of block </a:t>
            </a:r>
            <a:r>
              <a:rPr lang="en-US" b="1" dirty="0"/>
              <a:t>A</a:t>
            </a:r>
            <a:r>
              <a:rPr lang="en-US" dirty="0"/>
              <a:t> to be fused silica</a:t>
            </a:r>
            <a:r>
              <a:rPr lang="en-US" baseline="30000" dirty="0"/>
              <a:t>[4]</a:t>
            </a:r>
            <a:r>
              <a:rPr lang="en-US" dirty="0"/>
              <a:t>; and a putative identity of block </a:t>
            </a:r>
            <a:r>
              <a:rPr lang="en-US" b="1" dirty="0"/>
              <a:t>B</a:t>
            </a:r>
            <a:r>
              <a:rPr lang="en-US" dirty="0"/>
              <a:t> to be quartz</a:t>
            </a:r>
            <a:r>
              <a:rPr lang="en-US" baseline="30000" dirty="0"/>
              <a:t>[5]</a:t>
            </a:r>
            <a:r>
              <a:rPr lang="en-US" dirty="0"/>
              <a:t>.</a:t>
            </a:r>
          </a:p>
          <a:p>
            <a:pPr marL="0" indent="0">
              <a:buNone/>
            </a:pPr>
            <a:r>
              <a:rPr lang="en-US" dirty="0"/>
              <a:t>	After the experiment, our instructor informed us that block </a:t>
            </a:r>
            <a:r>
              <a:rPr lang="en-US" b="1" dirty="0"/>
              <a:t>B</a:t>
            </a:r>
            <a:r>
              <a:rPr lang="en-US" dirty="0"/>
              <a:t> is plexiglass and that the calculation for the refractive index was off by 0.1, which accounted for the choice of quartz.</a:t>
            </a:r>
            <a:endParaRPr lang="en-US" b="1" dirty="0"/>
          </a:p>
        </p:txBody>
      </p:sp>
    </p:spTree>
    <p:extLst>
      <p:ext uri="{BB962C8B-B14F-4D97-AF65-F5344CB8AC3E}">
        <p14:creationId xmlns:p14="http://schemas.microsoft.com/office/powerpoint/2010/main" val="109578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0" name="Rectangle 9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Content Placeholder 25">
            <a:extLst>
              <a:ext uri="{FF2B5EF4-FFF2-40B4-BE49-F238E27FC236}">
                <a16:creationId xmlns:a16="http://schemas.microsoft.com/office/drawing/2014/main" id="{3EA15126-909C-46BD-AA9A-2A6C36C9078E}"/>
              </a:ext>
            </a:extLst>
          </p:cNvPr>
          <p:cNvPicPr>
            <a:picLocks noChangeAspect="1"/>
          </p:cNvPicPr>
          <p:nvPr/>
        </p:nvPicPr>
        <p:blipFill rotWithShape="1">
          <a:blip r:embed="rId2">
            <a:extLst>
              <a:ext uri="{28A0092B-C50C-407E-A947-70E740481C1C}">
                <a14:useLocalDpi xmlns:a14="http://schemas.microsoft.com/office/drawing/2010/main" val="0"/>
              </a:ext>
            </a:extLst>
          </a:blip>
          <a:srcRect t="6683" b="9451"/>
          <a:stretch/>
        </p:blipFill>
        <p:spPr>
          <a:xfrm>
            <a:off x="3523488" y="10"/>
            <a:ext cx="8668512" cy="6857990"/>
          </a:xfrm>
          <a:prstGeom prst="rect">
            <a:avLst/>
          </a:prstGeom>
        </p:spPr>
      </p:pic>
      <p:sp>
        <p:nvSpPr>
          <p:cNvPr id="102" name="Rectangle 10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Theory</a:t>
            </a:r>
          </a:p>
        </p:txBody>
      </p:sp>
      <p:sp>
        <p:nvSpPr>
          <p:cNvPr id="104" name="Rectangle 10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596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640B3DF-3C1C-49A7-8FA7-EE4A21CB0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9">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text, athletic game, sport&#10;&#10;Description automatically generated">
            <a:extLst>
              <a:ext uri="{FF2B5EF4-FFF2-40B4-BE49-F238E27FC236}">
                <a16:creationId xmlns:a16="http://schemas.microsoft.com/office/drawing/2014/main" id="{4F97D0BD-8D9C-42F3-A651-E89D47A24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45" y="2569488"/>
            <a:ext cx="3430270" cy="3235889"/>
          </a:xfrm>
          <a:prstGeom prst="rect">
            <a:avLst/>
          </a:prstGeom>
        </p:spPr>
      </p:pic>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868680" y="1787857"/>
            <a:ext cx="3103427" cy="518616"/>
          </a:xfrm>
        </p:spPr>
        <p:txBody>
          <a:bodyPr anchor="t">
            <a:normAutofit fontScale="90000"/>
          </a:bodyPr>
          <a:lstStyle/>
          <a:p>
            <a:r>
              <a:rPr lang="en-US" sz="3200" dirty="0"/>
              <a:t>Theory</a:t>
            </a:r>
          </a:p>
        </p:txBody>
      </p:sp>
      <p:sp>
        <p:nvSpPr>
          <p:cNvPr id="16" name="Rectangle 11">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4962222" y="1709928"/>
            <a:ext cx="6730944" cy="4095449"/>
          </a:xfrm>
        </p:spPr>
        <p:txBody>
          <a:bodyPr>
            <a:normAutofit/>
          </a:bodyPr>
          <a:lstStyle/>
          <a:p>
            <a:pPr marL="0" indent="0">
              <a:buNone/>
            </a:pPr>
            <a:r>
              <a:rPr lang="en-US" sz="2000" dirty="0"/>
              <a:t>	The Dutch polymath Christiaan Huygens describes the phenomena of refraction in his 1690 </a:t>
            </a:r>
            <a:r>
              <a:rPr lang="en-US" sz="2000" i="1" dirty="0"/>
              <a:t>“</a:t>
            </a:r>
            <a:r>
              <a:rPr lang="en-US" sz="2000" i="1" dirty="0" err="1"/>
              <a:t>Traité</a:t>
            </a:r>
            <a:r>
              <a:rPr lang="en-US" sz="2000" i="1" dirty="0"/>
              <a:t> de la Lumière”</a:t>
            </a:r>
            <a:r>
              <a:rPr lang="en-US" sz="2000" dirty="0"/>
              <a:t> (Treatise on Light), which details his wave theory of light, stating that, </a:t>
            </a:r>
            <a:r>
              <a:rPr lang="en-US" sz="2000" i="1" dirty="0"/>
              <a:t>“The chief property of Refraction is that a ray of light, such as AB, being in the air, and falling obliquely upon the polished surface of a transparent body, such as FG, is broken at the point of incidence B, in such a way that with the straight line DBE which cuts the surface perpendicularly it makes an angle CBE less than ABD which it made with the same perpendicular when in the air.”</a:t>
            </a:r>
            <a:r>
              <a:rPr lang="en-US" sz="2000" baseline="30000" dirty="0"/>
              <a:t> [1]</a:t>
            </a:r>
            <a:endParaRPr lang="en-US" sz="2000" i="1" dirty="0"/>
          </a:p>
        </p:txBody>
      </p:sp>
    </p:spTree>
    <p:extLst>
      <p:ext uri="{BB962C8B-B14F-4D97-AF65-F5344CB8AC3E}">
        <p14:creationId xmlns:p14="http://schemas.microsoft.com/office/powerpoint/2010/main" val="3600359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640B3DF-3C1C-49A7-8FA7-EE4A21CB0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9">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F97D0BD-8D9C-42F3-A651-E89D47A241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3445" y="2663412"/>
            <a:ext cx="3430270" cy="3048040"/>
          </a:xfrm>
          <a:prstGeom prst="rect">
            <a:avLst/>
          </a:prstGeom>
        </p:spPr>
      </p:pic>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868680" y="1787857"/>
            <a:ext cx="3103427" cy="518616"/>
          </a:xfrm>
        </p:spPr>
        <p:txBody>
          <a:bodyPr anchor="t">
            <a:normAutofit fontScale="90000"/>
          </a:bodyPr>
          <a:lstStyle/>
          <a:p>
            <a:r>
              <a:rPr lang="en-US" sz="3200" dirty="0"/>
              <a:t>Theory</a:t>
            </a:r>
          </a:p>
        </p:txBody>
      </p:sp>
      <p:sp>
        <p:nvSpPr>
          <p:cNvPr id="16" name="Rectangle 11">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4962222" y="1709928"/>
            <a:ext cx="6730944" cy="4095449"/>
          </a:xfrm>
        </p:spPr>
        <p:txBody>
          <a:bodyPr>
            <a:normAutofit/>
          </a:bodyPr>
          <a:lstStyle/>
          <a:p>
            <a:pPr marL="0" indent="0">
              <a:buNone/>
            </a:pPr>
            <a:r>
              <a:rPr lang="en-US" sz="2000" dirty="0"/>
              <a:t>	Huygens goes on to describe the practical aspects of refraction, saying, “</a:t>
            </a:r>
            <a:r>
              <a:rPr lang="en-US" sz="2000" i="1" dirty="0"/>
              <a:t>Whence it is easy to recognize this chief property of refraction, namely that the Sine of the angle DAE has always the same ratio to the Sine of the angle NAF, whatever be the inclination of the ray DA: and that this ratio is the same as that of the velocity of the waves in the transparent substance which is towards AE to their velocity in the transparent substance towards AF.”</a:t>
            </a:r>
            <a:r>
              <a:rPr lang="en-US" sz="2000" baseline="30000" dirty="0"/>
              <a:t> [2]</a:t>
            </a:r>
            <a:endParaRPr lang="en-US" sz="2000" i="1" dirty="0"/>
          </a:p>
          <a:p>
            <a:pPr marL="0" indent="0">
              <a:buNone/>
            </a:pPr>
            <a:endParaRPr lang="en-US" sz="2000" i="1" dirty="0"/>
          </a:p>
        </p:txBody>
      </p:sp>
    </p:spTree>
    <p:extLst>
      <p:ext uri="{BB962C8B-B14F-4D97-AF65-F5344CB8AC3E}">
        <p14:creationId xmlns:p14="http://schemas.microsoft.com/office/powerpoint/2010/main" val="1535545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838199" y="564211"/>
            <a:ext cx="4571999" cy="1165002"/>
          </a:xfrm>
        </p:spPr>
        <p:txBody>
          <a:bodyPr anchor="b">
            <a:normAutofit/>
          </a:bodyPr>
          <a:lstStyle/>
          <a:p>
            <a:r>
              <a:rPr lang="en-US" sz="3600"/>
              <a:t>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838199" y="2055327"/>
                <a:ext cx="4571999" cy="3776975"/>
              </a:xfrm>
            </p:spPr>
            <p:txBody>
              <a:bodyPr>
                <a:normAutofit fontScale="70000" lnSpcReduction="20000"/>
              </a:bodyPr>
              <a:lstStyle/>
              <a:p>
                <a:pPr marL="0" indent="0">
                  <a:lnSpc>
                    <a:spcPct val="100000"/>
                  </a:lnSpc>
                  <a:buNone/>
                </a:pPr>
                <a:r>
                  <a:rPr lang="en-US" sz="2400" i="1" dirty="0"/>
                  <a:t>Huygens’ work detailed and expanded upon earlier work by </a:t>
                </a:r>
                <a:r>
                  <a:rPr lang="en-US" sz="2400" i="1" dirty="0" err="1"/>
                  <a:t>Willebrord</a:t>
                </a:r>
                <a:r>
                  <a:rPr lang="en-US" sz="2400" i="1" dirty="0"/>
                  <a:t> Snell and yielded today’s form of Snell’s Law</a:t>
                </a:r>
                <a:r>
                  <a:rPr lang="en-US" sz="2400" i="1" baseline="30000" dirty="0"/>
                  <a:t>[3]</a:t>
                </a:r>
                <a:r>
                  <a:rPr lang="en-US" sz="2400" i="1" dirty="0"/>
                  <a:t>:</a:t>
                </a:r>
              </a:p>
              <a:p>
                <a:pPr marL="0" indent="0" algn="ctr">
                  <a:lnSpc>
                    <a:spcPct val="17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1</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sin</m:t>
                          </m:r>
                        </m:fName>
                        <m:e>
                          <m:d>
                            <m:dPr>
                              <m:ctrlPr>
                                <a:rPr lang="en-US" sz="2400" i="1">
                                  <a:latin typeface="Cambria Math" panose="02040503050406030204" pitchFamily="18" charset="0"/>
                                </a:rPr>
                              </m:ctrlPr>
                            </m:dPr>
                            <m:e>
                              <m:r>
                                <m:rPr>
                                  <m:nor/>
                                </m:rPr>
                                <a:rPr lang="en-US" sz="2400"/>
                                <m:t>∠</m:t>
                              </m:r>
                              <m:r>
                                <a:rPr lang="en-US" sz="2400" i="1">
                                  <a:latin typeface="Cambria Math" panose="02040503050406030204" pitchFamily="18" charset="0"/>
                                </a:rPr>
                                <m:t>𝐴𝑂𝑀</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b="0" i="1" smtClean="0">
                              <a:latin typeface="Cambria Math" panose="02040503050406030204" pitchFamily="18" charset="0"/>
                            </a:rPr>
                            <m:t>2</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sin</m:t>
                          </m:r>
                        </m:fName>
                        <m:e>
                          <m:d>
                            <m:dPr>
                              <m:ctrlPr>
                                <a:rPr lang="en-US" sz="2400" i="1">
                                  <a:latin typeface="Cambria Math" panose="02040503050406030204" pitchFamily="18" charset="0"/>
                                </a:rPr>
                              </m:ctrlPr>
                            </m:dPr>
                            <m:e>
                              <m:r>
                                <m:rPr>
                                  <m:nor/>
                                </m:rPr>
                                <a:rPr lang="en-US" sz="2400"/>
                                <m:t>∠</m:t>
                              </m:r>
                              <m:r>
                                <a:rPr lang="en-US" sz="2400" b="0" i="1" smtClean="0">
                                  <a:latin typeface="Cambria Math" panose="02040503050406030204" pitchFamily="18" charset="0"/>
                                </a:rPr>
                                <m:t>𝐵</m:t>
                              </m:r>
                              <m:r>
                                <a:rPr lang="en-US" sz="2400" i="1">
                                  <a:latin typeface="Cambria Math" panose="02040503050406030204" pitchFamily="18" charset="0"/>
                                </a:rPr>
                                <m:t>𝑂</m:t>
                              </m:r>
                              <m:r>
                                <a:rPr lang="en-US" sz="2400" b="0" i="1" smtClean="0">
                                  <a:latin typeface="Cambria Math" panose="02040503050406030204" pitchFamily="18" charset="0"/>
                                </a:rPr>
                                <m:t>𝑁</m:t>
                              </m:r>
                            </m:e>
                          </m:d>
                        </m:e>
                      </m:func>
                    </m:oMath>
                  </m:oMathPara>
                </a14:m>
                <a:endParaRPr lang="en-US" sz="2400" i="1" dirty="0"/>
              </a:p>
              <a:p>
                <a:pPr marL="0" indent="0" algn="ctr">
                  <a:lnSpc>
                    <a:spcPct val="100000"/>
                  </a:lnSpc>
                  <a:spcAft>
                    <a:spcPts val="600"/>
                  </a:spcAft>
                  <a:buNone/>
                </a:pPr>
                <a:r>
                  <a:rPr lang="en-US" sz="1700" i="1" dirty="0"/>
                  <a:t>*Where </a:t>
                </a:r>
                <a14:m>
                  <m:oMath xmlns:m="http://schemas.openxmlformats.org/officeDocument/2006/math">
                    <m:sSub>
                      <m:sSubPr>
                        <m:ctrlPr>
                          <a:rPr lang="en-US" sz="1700" i="1" smtClean="0">
                            <a:latin typeface="Cambria Math" panose="02040503050406030204" pitchFamily="18" charset="0"/>
                          </a:rPr>
                        </m:ctrlPr>
                      </m:sSubPr>
                      <m:e>
                        <m:r>
                          <a:rPr lang="en-US" sz="1700" i="1">
                            <a:latin typeface="Cambria Math" panose="02040503050406030204" pitchFamily="18" charset="0"/>
                          </a:rPr>
                          <m:t>𝑛</m:t>
                        </m:r>
                      </m:e>
                      <m:sub>
                        <m:r>
                          <a:rPr lang="en-US" sz="1700" b="0" i="1" smtClean="0">
                            <a:latin typeface="Cambria Math" panose="02040503050406030204" pitchFamily="18" charset="0"/>
                          </a:rPr>
                          <m:t>1</m:t>
                        </m:r>
                      </m:sub>
                    </m:sSub>
                  </m:oMath>
                </a14:m>
                <a:r>
                  <a:rPr lang="en-US" sz="1700" b="0" i="1" dirty="0"/>
                  <a:t> and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i="1">
                            <a:latin typeface="Cambria Math" panose="02040503050406030204" pitchFamily="18" charset="0"/>
                          </a:rPr>
                          <m:t>2</m:t>
                        </m:r>
                      </m:sub>
                    </m:sSub>
                  </m:oMath>
                </a14:m>
                <a:r>
                  <a:rPr lang="en-US" sz="1700" b="0" i="1" dirty="0"/>
                  <a:t> are the refraction indices of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𝑚𝑎𝑡𝑒𝑟𝑖𝑎𝑙</m:t>
                        </m:r>
                      </m:e>
                      <m:sub>
                        <m:r>
                          <a:rPr lang="en-US" sz="1700" b="0" i="1" smtClean="0">
                            <a:latin typeface="Cambria Math" panose="02040503050406030204" pitchFamily="18" charset="0"/>
                          </a:rPr>
                          <m:t>1</m:t>
                        </m:r>
                      </m:sub>
                    </m:sSub>
                  </m:oMath>
                </a14:m>
                <a:r>
                  <a:rPr lang="en-US" sz="1700" b="0" i="1" dirty="0"/>
                  <a:t> and </a:t>
                </a:r>
                <a14:m>
                  <m:oMath xmlns:m="http://schemas.openxmlformats.org/officeDocument/2006/math">
                    <m:sSub>
                      <m:sSubPr>
                        <m:ctrlPr>
                          <a:rPr lang="en-US" sz="1700" i="1">
                            <a:latin typeface="Cambria Math" panose="02040503050406030204" pitchFamily="18" charset="0"/>
                          </a:rPr>
                        </m:ctrlPr>
                      </m:sSubPr>
                      <m:e>
                        <m:r>
                          <a:rPr lang="en-US" sz="1700" b="0" i="1" smtClean="0">
                            <a:latin typeface="Cambria Math" panose="02040503050406030204" pitchFamily="18" charset="0"/>
                          </a:rPr>
                          <m:t>𝑚𝑎𝑡𝑒𝑟𝑖𝑎𝑙</m:t>
                        </m:r>
                      </m:e>
                      <m:sub>
                        <m:r>
                          <a:rPr lang="en-US" sz="1700" b="0" i="1" smtClean="0">
                            <a:latin typeface="Cambria Math" panose="02040503050406030204" pitchFamily="18" charset="0"/>
                          </a:rPr>
                          <m:t>2</m:t>
                        </m:r>
                      </m:sub>
                    </m:sSub>
                  </m:oMath>
                </a14:m>
                <a:r>
                  <a:rPr lang="en-US" sz="1700" b="0" i="1" dirty="0"/>
                  <a:t>, respectively.</a:t>
                </a:r>
              </a:p>
              <a:p>
                <a:pPr marL="0" indent="0">
                  <a:lnSpc>
                    <a:spcPct val="100000"/>
                  </a:lnSpc>
                  <a:buNone/>
                </a:pPr>
                <a:r>
                  <a:rPr lang="en-US" sz="2400" i="1" dirty="0"/>
                  <a:t>Given these principles, and with the refraction index of air being 1, we determine that we can measure the refractive index of an unknown material with respect to air as:</a:t>
                </a:r>
              </a:p>
              <a:p>
                <a:pPr marL="0" indent="0">
                  <a:lnSpc>
                    <a:spcPct val="150000"/>
                  </a:lnSpc>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m:rPr>
                              <m:sty m:val="p"/>
                            </m:rPr>
                            <a:rPr lang="en-US" sz="2400" b="0" i="0" smtClean="0">
                              <a:latin typeface="Cambria Math" panose="02040503050406030204" pitchFamily="18" charset="0"/>
                            </a:rPr>
                            <m:t>sin</m:t>
                          </m:r>
                          <m:r>
                            <a:rPr lang="en-US" sz="2400" b="0" i="1" smtClean="0">
                              <a:latin typeface="Cambria Math" panose="02040503050406030204" pitchFamily="18" charset="0"/>
                            </a:rPr>
                            <m:t>⁡(</m:t>
                          </m:r>
                          <m:r>
                            <m:rPr>
                              <m:nor/>
                            </m:rPr>
                            <a:rPr lang="en-US" sz="2400"/>
                            <m:t>∠</m:t>
                          </m:r>
                          <m:r>
                            <a:rPr lang="en-US" sz="2400" b="0" i="1" smtClean="0">
                              <a:latin typeface="Cambria Math" panose="02040503050406030204" pitchFamily="18" charset="0"/>
                            </a:rPr>
                            <m:t>𝐴𝑂𝑀</m:t>
                          </m:r>
                          <m:r>
                            <a:rPr lang="en-US" sz="2400" b="0" i="1" smtClean="0">
                              <a:latin typeface="Cambria Math" panose="02040503050406030204" pitchFamily="18" charset="0"/>
                            </a:rPr>
                            <m:t>)</m:t>
                          </m:r>
                        </m:num>
                        <m:den>
                          <m:r>
                            <m:rPr>
                              <m:sty m:val="p"/>
                            </m:rPr>
                            <a:rPr lang="en-US" sz="2400">
                              <a:latin typeface="Cambria Math" panose="02040503050406030204" pitchFamily="18" charset="0"/>
                            </a:rPr>
                            <m:t>sin</m:t>
                          </m:r>
                          <m:r>
                            <a:rPr lang="en-US" sz="2400" i="1">
                              <a:latin typeface="Cambria Math" panose="02040503050406030204" pitchFamily="18" charset="0"/>
                            </a:rPr>
                            <m:t>⁡(</m:t>
                          </m:r>
                          <m:r>
                            <m:rPr>
                              <m:nor/>
                            </m:rPr>
                            <a:rPr lang="en-US" sz="2400"/>
                            <m:t>∠</m:t>
                          </m:r>
                          <m:r>
                            <a:rPr lang="en-US" sz="2400" b="0" i="1" smtClean="0">
                              <a:latin typeface="Cambria Math" panose="02040503050406030204" pitchFamily="18" charset="0"/>
                            </a:rPr>
                            <m:t>𝐵𝑂𝑁</m:t>
                          </m:r>
                          <m:r>
                            <a:rPr lang="en-US" sz="2400" i="1">
                              <a:latin typeface="Cambria Math" panose="02040503050406030204" pitchFamily="18" charset="0"/>
                            </a:rPr>
                            <m:t>)</m:t>
                          </m:r>
                        </m:den>
                      </m:f>
                    </m:oMath>
                  </m:oMathPara>
                </a14:m>
                <a:endParaRPr lang="en-US" sz="2400" b="0" i="1" dirty="0"/>
              </a:p>
            </p:txBody>
          </p:sp>
        </mc:Choice>
        <mc:Fallback xmlns="">
          <p:sp>
            <p:nvSpPr>
              <p:cNvPr id="3" name="Content Placeholder 2">
                <a:extLst>
                  <a:ext uri="{FF2B5EF4-FFF2-40B4-BE49-F238E27FC236}">
                    <a16:creationId xmlns:a16="http://schemas.microsoft.com/office/drawing/2014/main" id="{510E2872-86F1-4D6C-947E-C22127892F8F}"/>
                  </a:ext>
                </a:extLst>
              </p:cNvPr>
              <p:cNvSpPr>
                <a:spLocks noGrp="1" noRot="1" noChangeAspect="1" noMove="1" noResize="1" noEditPoints="1" noAdjustHandles="1" noChangeArrowheads="1" noChangeShapeType="1" noTextEdit="1"/>
              </p:cNvSpPr>
              <p:nvPr>
                <p:ph idx="1"/>
              </p:nvPr>
            </p:nvSpPr>
            <p:spPr>
              <a:xfrm>
                <a:off x="838199" y="2055327"/>
                <a:ext cx="4571999" cy="3776975"/>
              </a:xfrm>
              <a:blipFill>
                <a:blip r:embed="rId2"/>
                <a:stretch>
                  <a:fillRect l="-800" t="-1613" r="-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97D0BD-8D9C-42F3-A651-E89D47A241C8}"/>
              </a:ext>
            </a:extLst>
          </p:cNvPr>
          <p:cNvPicPr>
            <a:picLocks noChangeAspect="1"/>
          </p:cNvPicPr>
          <p:nvPr/>
        </p:nvPicPr>
        <p:blipFill>
          <a:blip r:embed="rId3">
            <a:extLst>
              <a:ext uri="{28A0092B-C50C-407E-A947-70E740481C1C}">
                <a14:useLocalDpi xmlns:a14="http://schemas.microsoft.com/office/drawing/2010/main" val="0"/>
              </a:ext>
            </a:extLst>
          </a:blip>
          <a:srcRect t="3486" b="3486"/>
          <a:stretch/>
        </p:blipFill>
        <p:spPr>
          <a:xfrm>
            <a:off x="6190488" y="564211"/>
            <a:ext cx="5157216" cy="5286197"/>
          </a:xfrm>
          <a:prstGeom prst="rect">
            <a:avLst/>
          </a:prstGeom>
        </p:spPr>
      </p:pic>
      <p:sp>
        <p:nvSpPr>
          <p:cNvPr id="12" name="Rectangle 11">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869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3" name="Rectangle 14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Content Placeholder 25">
            <a:extLst>
              <a:ext uri="{FF2B5EF4-FFF2-40B4-BE49-F238E27FC236}">
                <a16:creationId xmlns:a16="http://schemas.microsoft.com/office/drawing/2014/main" id="{3EA15126-909C-46BD-AA9A-2A6C36C9078E}"/>
              </a:ext>
            </a:extLst>
          </p:cNvPr>
          <p:cNvPicPr>
            <a:picLocks noChangeAspect="1"/>
          </p:cNvPicPr>
          <p:nvPr/>
        </p:nvPicPr>
        <p:blipFill rotWithShape="1">
          <a:blip r:embed="rId2">
            <a:extLst>
              <a:ext uri="{28A0092B-C50C-407E-A947-70E740481C1C}">
                <a14:useLocalDpi xmlns:a14="http://schemas.microsoft.com/office/drawing/2010/main" val="0"/>
              </a:ext>
            </a:extLst>
          </a:blip>
          <a:srcRect l="1968" r="1967" b="-1"/>
          <a:stretch/>
        </p:blipFill>
        <p:spPr>
          <a:xfrm>
            <a:off x="3523488" y="10"/>
            <a:ext cx="8668512" cy="6857990"/>
          </a:xfrm>
          <a:prstGeom prst="rect">
            <a:avLst/>
          </a:prstGeom>
        </p:spPr>
      </p:pic>
      <p:sp>
        <p:nvSpPr>
          <p:cNvPr id="145" name="Rectangle 14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Methods</a:t>
            </a:r>
          </a:p>
        </p:txBody>
      </p:sp>
      <p:sp>
        <p:nvSpPr>
          <p:cNvPr id="147" name="Rectangle 1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668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9A51E-BA11-40EA-A42D-1F58D791040A}"/>
              </a:ext>
            </a:extLst>
          </p:cNvPr>
          <p:cNvSpPr>
            <a:spLocks noGrp="1"/>
          </p:cNvSpPr>
          <p:nvPr>
            <p:ph type="title"/>
          </p:nvPr>
        </p:nvSpPr>
        <p:spPr>
          <a:xfrm>
            <a:off x="838199" y="564211"/>
            <a:ext cx="4571999" cy="1165002"/>
          </a:xfrm>
        </p:spPr>
        <p:txBody>
          <a:bodyPr anchor="b">
            <a:normAutofit/>
          </a:bodyPr>
          <a:lstStyle/>
          <a:p>
            <a:r>
              <a:rPr lang="en-US" sz="3600" dirty="0"/>
              <a:t>Methods – Setup</a:t>
            </a:r>
          </a:p>
        </p:txBody>
      </p:sp>
      <p:sp>
        <p:nvSpPr>
          <p:cNvPr id="3" name="Content Placeholder 2">
            <a:extLst>
              <a:ext uri="{FF2B5EF4-FFF2-40B4-BE49-F238E27FC236}">
                <a16:creationId xmlns:a16="http://schemas.microsoft.com/office/drawing/2014/main" id="{510E2872-86F1-4D6C-947E-C22127892F8F}"/>
              </a:ext>
            </a:extLst>
          </p:cNvPr>
          <p:cNvSpPr>
            <a:spLocks noGrp="1"/>
          </p:cNvSpPr>
          <p:nvPr>
            <p:ph idx="1"/>
          </p:nvPr>
        </p:nvSpPr>
        <p:spPr>
          <a:xfrm>
            <a:off x="838199" y="2055327"/>
            <a:ext cx="4571999" cy="3776975"/>
          </a:xfrm>
        </p:spPr>
        <p:txBody>
          <a:bodyPr>
            <a:normAutofit/>
          </a:bodyPr>
          <a:lstStyle/>
          <a:p>
            <a:pPr>
              <a:lnSpc>
                <a:spcPct val="100000"/>
              </a:lnSpc>
            </a:pPr>
            <a:r>
              <a:rPr lang="en-US" sz="2400" b="0" i="1" dirty="0"/>
              <a:t>Outline the transparent block of unknown material.</a:t>
            </a:r>
            <a:endParaRPr lang="en-US" sz="2400" i="1" dirty="0"/>
          </a:p>
          <a:p>
            <a:pPr>
              <a:lnSpc>
                <a:spcPct val="100000"/>
              </a:lnSpc>
            </a:pPr>
            <a:r>
              <a:rPr lang="en-US" sz="2400" i="1" dirty="0"/>
              <a:t>Mark</a:t>
            </a:r>
            <a:r>
              <a:rPr lang="en-US" sz="2400" b="0" i="1" dirty="0"/>
              <a:t> entry point </a:t>
            </a:r>
            <a:r>
              <a:rPr lang="en-US" sz="2400" b="1" i="1" dirty="0"/>
              <a:t>O</a:t>
            </a:r>
            <a:r>
              <a:rPr lang="en-US" sz="2400" b="0" i="1" dirty="0"/>
              <a:t> and place incident ray </a:t>
            </a:r>
            <a:r>
              <a:rPr lang="en-US" sz="2400" b="1" i="1" dirty="0"/>
              <a:t>AO</a:t>
            </a:r>
            <a:r>
              <a:rPr lang="en-US" sz="2400" b="0" i="1" dirty="0"/>
              <a:t>, noting angle of incidence (4</a:t>
            </a:r>
            <a:r>
              <a:rPr lang="en-US" sz="2400" i="1" dirty="0"/>
              <a:t>5º).</a:t>
            </a:r>
          </a:p>
          <a:p>
            <a:pPr>
              <a:lnSpc>
                <a:spcPct val="100000"/>
              </a:lnSpc>
            </a:pPr>
            <a:r>
              <a:rPr lang="en-US" sz="2400" b="0" i="1" dirty="0"/>
              <a:t>Place normal line at intersection of incident ray and block surface </a:t>
            </a:r>
            <a:r>
              <a:rPr lang="en-US" sz="2400" b="1" i="1" dirty="0"/>
              <a:t>PQ</a:t>
            </a:r>
            <a:r>
              <a:rPr lang="en-US" sz="2400" b="0" i="1" dirty="0"/>
              <a:t>.</a:t>
            </a:r>
          </a:p>
        </p:txBody>
      </p:sp>
      <p:pic>
        <p:nvPicPr>
          <p:cNvPr id="5" name="Picture 4">
            <a:extLst>
              <a:ext uri="{FF2B5EF4-FFF2-40B4-BE49-F238E27FC236}">
                <a16:creationId xmlns:a16="http://schemas.microsoft.com/office/drawing/2014/main" id="{4F97D0BD-8D9C-42F3-A651-E89D47A241C8}"/>
              </a:ext>
            </a:extLst>
          </p:cNvPr>
          <p:cNvPicPr>
            <a:picLocks noChangeAspect="1"/>
          </p:cNvPicPr>
          <p:nvPr/>
        </p:nvPicPr>
        <p:blipFill>
          <a:blip r:embed="rId2">
            <a:extLst>
              <a:ext uri="{28A0092B-C50C-407E-A947-70E740481C1C}">
                <a14:useLocalDpi xmlns:a14="http://schemas.microsoft.com/office/drawing/2010/main" val="0"/>
              </a:ext>
            </a:extLst>
          </a:blip>
          <a:srcRect l="4574" r="4574"/>
          <a:stretch/>
        </p:blipFill>
        <p:spPr>
          <a:xfrm>
            <a:off x="6190488" y="564211"/>
            <a:ext cx="5157216" cy="5286197"/>
          </a:xfrm>
          <a:prstGeom prst="rect">
            <a:avLst/>
          </a:prstGeom>
        </p:spPr>
      </p:pic>
      <p:sp>
        <p:nvSpPr>
          <p:cNvPr id="12" name="Rectangle 11">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315234"/>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0FFDE0B3DF684C8C0E4D323348BE5D" ma:contentTypeVersion="7" ma:contentTypeDescription="Create a new document." ma:contentTypeScope="" ma:versionID="4c7836230e4c1477daf1d898da7d8067">
  <xsd:schema xmlns:xsd="http://www.w3.org/2001/XMLSchema" xmlns:xs="http://www.w3.org/2001/XMLSchema" xmlns:p="http://schemas.microsoft.com/office/2006/metadata/properties" xmlns:ns3="a26593d5-d07c-4cfc-a64b-668fb27b6fe6" targetNamespace="http://schemas.microsoft.com/office/2006/metadata/properties" ma:root="true" ma:fieldsID="5420316c62cdced98d540bf4000f39af" ns3:_="">
    <xsd:import namespace="a26593d5-d07c-4cfc-a64b-668fb27b6fe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6593d5-d07c-4cfc-a64b-668fb27b6f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195980-6D77-4EB6-BD00-DD8EAD004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6593d5-d07c-4cfc-a64b-668fb27b6f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5AA5D9-7418-45E3-9ADC-0E6F37EB3816}">
  <ds:schemaRefs>
    <ds:schemaRef ds:uri="http://schemas.microsoft.com/sharepoint/v3/contenttype/forms"/>
  </ds:schemaRefs>
</ds:datastoreItem>
</file>

<file path=customXml/itemProps3.xml><?xml version="1.0" encoding="utf-8"?>
<ds:datastoreItem xmlns:ds="http://schemas.openxmlformats.org/officeDocument/2006/customXml" ds:itemID="{4F23E221-9E12-4A14-A4EB-4EA5774FA5C7}">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a26593d5-d07c-4cfc-a64b-668fb27b6fe6"/>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3759</TotalTime>
  <Words>1270</Words>
  <Application>Microsoft Office PowerPoint</Application>
  <PresentationFormat>Widescreen</PresentationFormat>
  <Paragraphs>101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Next LT Pro</vt:lpstr>
      <vt:lpstr>Calibri</vt:lpstr>
      <vt:lpstr>Cambria Math</vt:lpstr>
      <vt:lpstr>AccentBoxVTI</vt:lpstr>
      <vt:lpstr>PHYS&amp; 223 – Engineering Physics III Spring 2021  Final Presentation – Refractive Indices of Unknown Materials</vt:lpstr>
      <vt:lpstr>Goals</vt:lpstr>
      <vt:lpstr>Abstract</vt:lpstr>
      <vt:lpstr>Theory</vt:lpstr>
      <vt:lpstr>Theory</vt:lpstr>
      <vt:lpstr>Theory</vt:lpstr>
      <vt:lpstr>Theory</vt:lpstr>
      <vt:lpstr>Methods</vt:lpstr>
      <vt:lpstr>Methods – Setup</vt:lpstr>
      <vt:lpstr>Methods – Execution</vt:lpstr>
      <vt:lpstr>Methods – Execution</vt:lpstr>
      <vt:lpstr>Results</vt:lpstr>
      <vt:lpstr>Results – Refraction Measurements</vt:lpstr>
      <vt:lpstr>Results – Uncertainty Calculation</vt:lpstr>
      <vt:lpstr>Results – Refractive Indices</vt:lpstr>
      <vt:lpstr>Results – Comparison</vt:lpstr>
      <vt:lpstr>Reflections</vt:lpstr>
      <vt:lpstr>Reflections</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PHYS&amp; 222 – Electricity &amp; Magnetism Final Practicum Winter 2021 (2947)</dc:title>
  <dc:creator>Chivington, Johnathan</dc:creator>
  <cp:lastModifiedBy>Chivington, Johnathan</cp:lastModifiedBy>
  <cp:revision>168</cp:revision>
  <dcterms:created xsi:type="dcterms:W3CDTF">2021-02-27T09:17:18Z</dcterms:created>
  <dcterms:modified xsi:type="dcterms:W3CDTF">2021-08-18T21:22:47Z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0x010100650FFDE0B3DF684C8C0E4D323348BE5D</vt:lpwstr>
  </property>
</Properties>
</file>